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449" r:id="rId2"/>
    <p:sldId id="453" r:id="rId3"/>
    <p:sldId id="454" r:id="rId4"/>
    <p:sldId id="455" r:id="rId5"/>
    <p:sldId id="474" r:id="rId6"/>
    <p:sldId id="456" r:id="rId7"/>
    <p:sldId id="457" r:id="rId8"/>
    <p:sldId id="475" r:id="rId9"/>
    <p:sldId id="458" r:id="rId10"/>
    <p:sldId id="476" r:id="rId11"/>
    <p:sldId id="477" r:id="rId12"/>
    <p:sldId id="469" r:id="rId13"/>
    <p:sldId id="459" r:id="rId14"/>
    <p:sldId id="462" r:id="rId15"/>
    <p:sldId id="440" r:id="rId16"/>
    <p:sldId id="441" r:id="rId17"/>
    <p:sldId id="460" r:id="rId18"/>
    <p:sldId id="363" r:id="rId19"/>
    <p:sldId id="472" r:id="rId20"/>
    <p:sldId id="473" r:id="rId21"/>
    <p:sldId id="381" r:id="rId22"/>
    <p:sldId id="463" r:id="rId23"/>
    <p:sldId id="385" r:id="rId24"/>
    <p:sldId id="444" r:id="rId25"/>
    <p:sldId id="446" r:id="rId26"/>
    <p:sldId id="478" r:id="rId27"/>
    <p:sldId id="445" r:id="rId28"/>
    <p:sldId id="465" r:id="rId29"/>
    <p:sldId id="468" r:id="rId30"/>
    <p:sldId id="428" r:id="rId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0033"/>
    <a:srgbClr val="A50021"/>
    <a:srgbClr val="008000"/>
    <a:srgbClr val="FF0066"/>
    <a:srgbClr val="FFDEC9"/>
    <a:srgbClr val="CCFF66"/>
    <a:srgbClr val="CCFF99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 autoAdjust="0"/>
  </p:normalViewPr>
  <p:slideViewPr>
    <p:cSldViewPr>
      <p:cViewPr>
        <p:scale>
          <a:sx n="66" d="100"/>
          <a:sy n="66" d="100"/>
        </p:scale>
        <p:origin x="-888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23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339C46C-51F3-4490-A135-E86B4E7ED485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63735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5599B28-0ADC-4F19-B151-114BB014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8E8E60-5BBC-46D2-8F19-3DEAE831E3EC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B85202-8C66-49CE-967D-A65A4F222659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4587AA-A6AE-4A09-A600-B394EC71E2EF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29CD25EB-ED53-4E07-806E-C4A4BC47E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5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404813"/>
            <a:ext cx="2114550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04813"/>
            <a:ext cx="6192838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3" y="44624"/>
            <a:ext cx="8957722" cy="585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" y="630410"/>
            <a:ext cx="8956040" cy="61109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79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9906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9906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5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58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37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990600"/>
            <a:ext cx="84582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2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04813"/>
            <a:ext cx="8459788" cy="585787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FF0066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15913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3333FF"/>
        </a:buClr>
        <a:buFont typeface="Symbol" pitchFamily="18" charset="2"/>
        <a:buChar char="·"/>
        <a:defRPr sz="2600">
          <a:solidFill>
            <a:schemeClr val="tx1"/>
          </a:solidFill>
          <a:latin typeface="+mn-lt"/>
        </a:defRPr>
      </a:lvl2pPr>
      <a:lvl3pPr marL="952500" indent="-2667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009900"/>
        </a:buClr>
        <a:buChar char="•"/>
        <a:defRPr sz="2500">
          <a:solidFill>
            <a:schemeClr val="tx1"/>
          </a:solidFill>
          <a:latin typeface="+mn-lt"/>
        </a:defRPr>
      </a:lvl3pPr>
      <a:lvl4pPr marL="12827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6002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0574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5146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29718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4290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2"/>
          <p:cNvSpPr txBox="1">
            <a:spLocks noChangeArrowheads="1"/>
          </p:cNvSpPr>
          <p:nvPr/>
        </p:nvSpPr>
        <p:spPr bwMode="auto">
          <a:xfrm>
            <a:off x="99060" y="188639"/>
            <a:ext cx="8963025" cy="72008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 tIns="36000"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sz="3200" b="1" dirty="0" smtClean="0">
                <a:latin typeface="Arial Narrow" pitchFamily="34" charset="0"/>
              </a:rPr>
              <a:t>Making Inferences about Effects of Hypoxia/Altitude </a:t>
            </a:r>
            <a:endParaRPr lang="en-US" sz="2400" i="1" dirty="0">
              <a:latin typeface="Arial Narrow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" y="908720"/>
            <a:ext cx="8964000" cy="1080120"/>
          </a:xfrm>
        </p:spPr>
        <p:txBody>
          <a:bodyPr tIns="72000" anchor="t"/>
          <a:lstStyle/>
          <a:p>
            <a:r>
              <a:rPr lang="en-US" dirty="0" smtClean="0"/>
              <a:t>Will Hopkins </a:t>
            </a:r>
            <a:r>
              <a:rPr lang="en-US" b="0" dirty="0" smtClean="0"/>
              <a:t> (will@clear.net.nz, sportsci.org/will)</a:t>
            </a:r>
            <a:br>
              <a:rPr lang="en-US" b="0" dirty="0" smtClean="0"/>
            </a:br>
            <a:r>
              <a:rPr lang="en-US" b="0" dirty="0" smtClean="0"/>
              <a:t>Victoria University, Melbourne, Australia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" y="2855084"/>
            <a:ext cx="8964613" cy="3823508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4000"/>
              </a:lnSpc>
            </a:pPr>
            <a:r>
              <a:rPr lang="en-AU" dirty="0" smtClean="0"/>
              <a:t>Making </a:t>
            </a:r>
            <a:r>
              <a:rPr lang="en-AU" dirty="0"/>
              <a:t>inferences (decisions or conclusions</a:t>
            </a:r>
            <a:r>
              <a:rPr lang="en-AU" dirty="0" smtClean="0"/>
              <a:t>)</a:t>
            </a:r>
            <a:endParaRPr lang="en-US" dirty="0" smtClean="0"/>
          </a:p>
          <a:p>
            <a:pPr lvl="1" eaLnBrk="1" hangingPunct="1">
              <a:lnSpc>
                <a:spcPct val="94000"/>
              </a:lnSpc>
            </a:pPr>
            <a:r>
              <a:rPr lang="en-US" dirty="0" smtClean="0"/>
              <a:t>Sampling variation; true effects</a:t>
            </a:r>
          </a:p>
          <a:p>
            <a:pPr lvl="1" eaLnBrk="1" hangingPunct="1">
              <a:lnSpc>
                <a:spcPct val="94000"/>
              </a:lnSpc>
            </a:pPr>
            <a:r>
              <a:rPr lang="en-US" dirty="0"/>
              <a:t>C</a:t>
            </a:r>
            <a:r>
              <a:rPr lang="en-US" dirty="0" smtClean="0"/>
              <a:t>onfidence limits; significance tests; magnitude-based inference</a:t>
            </a:r>
          </a:p>
          <a:p>
            <a:pPr lvl="1" eaLnBrk="1" hangingPunct="1">
              <a:lnSpc>
                <a:spcPct val="94000"/>
              </a:lnSpc>
            </a:pPr>
            <a:r>
              <a:rPr lang="en-US" dirty="0" smtClean="0"/>
              <a:t>Individual differences</a:t>
            </a:r>
          </a:p>
          <a:p>
            <a:pPr eaLnBrk="1" hangingPunct="1">
              <a:lnSpc>
                <a:spcPct val="94000"/>
              </a:lnSpc>
            </a:pPr>
            <a:r>
              <a:rPr lang="en-AU" dirty="0"/>
              <a:t>Important magnitudes of effect statistics</a:t>
            </a:r>
          </a:p>
          <a:p>
            <a:pPr lvl="1" eaLnBrk="1" hangingPunct="1">
              <a:lnSpc>
                <a:spcPct val="94000"/>
              </a:lnSpc>
            </a:pPr>
            <a:r>
              <a:rPr lang="en-US" dirty="0" smtClean="0"/>
              <a:t>Differences and changes in means</a:t>
            </a:r>
          </a:p>
          <a:p>
            <a:pPr lvl="1" eaLnBrk="1" hangingPunct="1">
              <a:lnSpc>
                <a:spcPct val="94000"/>
              </a:lnSpc>
            </a:pPr>
            <a:r>
              <a:rPr lang="en-US" dirty="0" smtClean="0"/>
              <a:t>Slopes and correlations</a:t>
            </a:r>
            <a:endParaRPr lang="en-US" dirty="0" smtClean="0"/>
          </a:p>
          <a:p>
            <a:pPr lvl="1" eaLnBrk="1" hangingPunct="1">
              <a:lnSpc>
                <a:spcPct val="94000"/>
              </a:lnSpc>
            </a:pPr>
            <a:r>
              <a:rPr lang="en-US" dirty="0" smtClean="0"/>
              <a:t>Differences </a:t>
            </a:r>
            <a:r>
              <a:rPr lang="en-US" dirty="0" smtClean="0"/>
              <a:t>and ratios for proportions and counts</a:t>
            </a:r>
          </a:p>
          <a:p>
            <a:pPr eaLnBrk="1" hangingPunct="1">
              <a:lnSpc>
                <a:spcPct val="94000"/>
              </a:lnSpc>
            </a:pPr>
            <a:r>
              <a:rPr lang="en-AU" dirty="0" smtClean="0"/>
              <a:t>Inferences when monitoring individual athletes</a:t>
            </a: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9060" y="1925216"/>
            <a:ext cx="8964613" cy="9277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8280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rgbClr val="FF0066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15913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rgbClr val="3333FF"/>
              </a:buClr>
              <a:buFont typeface="Symbol" pitchFamily="18" charset="2"/>
              <a:buChar char="·"/>
              <a:defRPr sz="2600">
                <a:solidFill>
                  <a:schemeClr val="tx1"/>
                </a:solidFill>
                <a:latin typeface="+mn-lt"/>
              </a:defRPr>
            </a:lvl2pPr>
            <a:lvl3pPr marL="952500" indent="-26670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rgbClr val="0099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3pPr>
            <a:lvl4pPr marL="1282700" indent="-30480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600200" indent="-30480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057400" indent="-30480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514600" indent="-30480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971800" indent="-30480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429000" indent="-30480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4000"/>
              </a:lnSpc>
              <a:buFont typeface="Symbol" pitchFamily="18" charset="2"/>
              <a:buNone/>
            </a:pPr>
            <a:r>
              <a:rPr lang="en-AU" sz="2400" kern="0" dirty="0" smtClean="0"/>
              <a:t>Adapted from </a:t>
            </a:r>
            <a:r>
              <a:rPr lang="en-AU" sz="2400" kern="0" dirty="0" smtClean="0"/>
              <a:t>a lecture for the IOC’s post-graduate diploma in sports medicine, available at Sportscience (Analysis and Interpretation: Introduction)</a:t>
            </a:r>
            <a:endParaRPr lang="en-US" kern="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bldLvl="3" animBg="1" autoUpdateAnimBg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" y="44624"/>
            <a:ext cx="8956040" cy="6724006"/>
          </a:xfrm>
        </p:spPr>
        <p:txBody>
          <a:bodyPr/>
          <a:lstStyle/>
          <a:p>
            <a:r>
              <a:rPr lang="en-AU" dirty="0" smtClean="0"/>
              <a:t>Magnitude-based inference (MBI) has been criticized recently in an article in </a:t>
            </a:r>
            <a:r>
              <a:rPr lang="en-AU" i="1" dirty="0" smtClean="0"/>
              <a:t>Medicine and Science in Sports and Exercise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The authors claimed that it is wrong to interpret the confidence interval as the range of possible values of the true effect.</a:t>
            </a:r>
          </a:p>
          <a:p>
            <a:pPr lvl="1"/>
            <a:r>
              <a:rPr lang="en-AU" dirty="0" smtClean="0"/>
              <a:t>But Bayesian statisticians claim that this interpretation is correct.</a:t>
            </a:r>
          </a:p>
          <a:p>
            <a:pPr lvl="2"/>
            <a:r>
              <a:rPr lang="en-AU" dirty="0" smtClean="0"/>
              <a:t>And other statisticians had already shown that magnitude-based inference is a legitimate form of Bayesian inference.</a:t>
            </a:r>
          </a:p>
          <a:p>
            <a:pPr lvl="1"/>
            <a:r>
              <a:rPr lang="en-AU" dirty="0" smtClean="0"/>
              <a:t>More importantly, the authors claimed that magnitude-based inference has an unacceptable high rate of Type-I errors when the sample size is small.</a:t>
            </a:r>
          </a:p>
          <a:p>
            <a:pPr lvl="2"/>
            <a:r>
              <a:rPr lang="en-AU" dirty="0" smtClean="0"/>
              <a:t>That is, they said that when the true effect is zero, with MBI you often claim incorrectly that the true effect is substantial.</a:t>
            </a:r>
          </a:p>
          <a:p>
            <a:pPr lvl="1"/>
            <a:r>
              <a:rPr lang="en-AU" dirty="0" smtClean="0"/>
              <a:t>But the authors misunderstood inference in MBI.</a:t>
            </a:r>
          </a:p>
          <a:p>
            <a:pPr lvl="2"/>
            <a:r>
              <a:rPr lang="en-AU" dirty="0" smtClean="0"/>
              <a:t>If the true effect is zero, it is obviously not wrong to claim that the effect could be trivial or substantial.</a:t>
            </a:r>
          </a:p>
          <a:p>
            <a:pPr lvl="2"/>
            <a:r>
              <a:rPr lang="en-AU" dirty="0" smtClean="0"/>
              <a:t>And if you are worried about that, with many statistically significant effects, the true effect could be trivial or substantial.</a:t>
            </a:r>
          </a:p>
          <a:p>
            <a:pPr lvl="2"/>
            <a:endParaRPr lang="en-A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" y="116632"/>
            <a:ext cx="8956040" cy="5728583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en-AU" dirty="0" smtClean="0"/>
              <a:t>Alan Batterham (my co-conspirator) and I have recently submitted an article to MSSE, in which we show that the Type-I error rate in non-clinical MBI is always</a:t>
            </a:r>
            <a:r>
              <a:rPr lang="en-AU" dirty="0" smtClean="0">
                <a:solidFill>
                  <a:srgbClr val="0000FF"/>
                </a:solidFill>
              </a:rPr>
              <a:t> ≤5%</a:t>
            </a:r>
            <a:r>
              <a:rPr lang="en-AU" dirty="0" smtClean="0"/>
              <a:t>.</a:t>
            </a:r>
          </a:p>
          <a:p>
            <a:pPr lvl="1">
              <a:lnSpc>
                <a:spcPct val="98000"/>
              </a:lnSpc>
            </a:pPr>
            <a:r>
              <a:rPr lang="en-AU" dirty="0" smtClean="0"/>
              <a:t>With </a:t>
            </a:r>
            <a:r>
              <a:rPr lang="en-AU" dirty="0" smtClean="0"/>
              <a:t>significance testing, the Type-I rate is always </a:t>
            </a:r>
            <a:r>
              <a:rPr lang="en-AU" dirty="0" smtClean="0">
                <a:solidFill>
                  <a:srgbClr val="0000FF"/>
                </a:solidFill>
              </a:rPr>
              <a:t>≥5%</a:t>
            </a:r>
            <a:r>
              <a:rPr lang="en-AU" dirty="0" smtClean="0"/>
              <a:t>.</a:t>
            </a:r>
          </a:p>
          <a:p>
            <a:pPr lvl="1">
              <a:lnSpc>
                <a:spcPct val="98000"/>
              </a:lnSpc>
            </a:pPr>
            <a:r>
              <a:rPr lang="en-AU" dirty="0" smtClean="0"/>
              <a:t>Significance testing is all “black and white”. MBI properly allows for “shades of grey”, which are not wrong.</a:t>
            </a:r>
          </a:p>
          <a:p>
            <a:pPr>
              <a:lnSpc>
                <a:spcPct val="98000"/>
              </a:lnSpc>
            </a:pPr>
            <a:r>
              <a:rPr lang="en-AU" dirty="0" smtClean="0"/>
              <a:t>Furthermore, MBI has </a:t>
            </a:r>
            <a:r>
              <a:rPr lang="en-AU" dirty="0" smtClean="0">
                <a:solidFill>
                  <a:srgbClr val="0000FF"/>
                </a:solidFill>
              </a:rPr>
              <a:t>higher rates of publication-worthy outcomes</a:t>
            </a:r>
            <a:r>
              <a:rPr lang="en-AU" dirty="0" smtClean="0"/>
              <a:t> with small sample sizes.</a:t>
            </a:r>
          </a:p>
          <a:p>
            <a:pPr lvl="1">
              <a:lnSpc>
                <a:spcPct val="98000"/>
              </a:lnSpc>
            </a:pPr>
            <a:r>
              <a:rPr lang="en-AU" dirty="0" smtClean="0"/>
              <a:t>With significance testing, if you get p&gt;0.05, it’s hard to publish.</a:t>
            </a:r>
          </a:p>
          <a:p>
            <a:pPr>
              <a:lnSpc>
                <a:spcPct val="98000"/>
              </a:lnSpc>
            </a:pPr>
            <a:r>
              <a:rPr lang="en-AU" dirty="0" smtClean="0"/>
              <a:t>And the resulting </a:t>
            </a:r>
            <a:r>
              <a:rPr lang="en-AU" dirty="0" smtClean="0"/>
              <a:t>effects, if published, </a:t>
            </a:r>
            <a:r>
              <a:rPr lang="en-AU" dirty="0" smtClean="0"/>
              <a:t>have </a:t>
            </a:r>
            <a:r>
              <a:rPr lang="en-AU" dirty="0" smtClean="0">
                <a:solidFill>
                  <a:srgbClr val="0000FF"/>
                </a:solidFill>
              </a:rPr>
              <a:t>trivial publication bias</a:t>
            </a:r>
            <a:r>
              <a:rPr lang="en-AU" dirty="0" smtClean="0"/>
              <a:t>.</a:t>
            </a:r>
          </a:p>
          <a:p>
            <a:pPr lvl="1">
              <a:lnSpc>
                <a:spcPct val="98000"/>
              </a:lnSpc>
            </a:pPr>
            <a:r>
              <a:rPr lang="en-AU" dirty="0" smtClean="0"/>
              <a:t>Publication bias is a major problem with significance testing.</a:t>
            </a:r>
          </a:p>
          <a:p>
            <a:pPr>
              <a:lnSpc>
                <a:spcPct val="98000"/>
              </a:lnSpc>
            </a:pPr>
            <a:r>
              <a:rPr lang="en-AU" dirty="0" smtClean="0"/>
              <a:t>But if our article is </a:t>
            </a:r>
            <a:r>
              <a:rPr lang="en-AU" dirty="0" smtClean="0"/>
              <a:t>rejected, </a:t>
            </a:r>
            <a:r>
              <a:rPr lang="en-AU" dirty="0" smtClean="0"/>
              <a:t>I will </a:t>
            </a:r>
            <a:r>
              <a:rPr lang="en-AU" dirty="0" smtClean="0"/>
              <a:t>have to retire</a:t>
            </a:r>
            <a:r>
              <a:rPr lang="en-AU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8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22225"/>
            <a:ext cx="8912225" cy="6683375"/>
          </a:xfrm>
        </p:spPr>
        <p:txBody>
          <a:bodyPr/>
          <a:lstStyle/>
          <a:p>
            <a:pPr marL="271463" indent="-271463">
              <a:lnSpc>
                <a:spcPct val="94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caution</a:t>
            </a:r>
            <a:r>
              <a:rPr lang="en-US" dirty="0" smtClean="0"/>
              <a:t> about making an inference…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Whatever method you use, the inference is about </a:t>
            </a:r>
            <a:r>
              <a:rPr lang="en-US" dirty="0" smtClean="0">
                <a:solidFill>
                  <a:srgbClr val="0000FF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one and only mean effect</a:t>
            </a:r>
            <a:r>
              <a:rPr lang="en-US" dirty="0" smtClean="0"/>
              <a:t> in the population.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The confidence interval represents the uncertainty in the true effect, not a range of </a:t>
            </a:r>
            <a:r>
              <a:rPr lang="en-US" dirty="0" smtClean="0">
                <a:solidFill>
                  <a:srgbClr val="0000FF"/>
                </a:solidFill>
              </a:rPr>
              <a:t>individual differences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00FF"/>
                </a:solidFill>
              </a:rPr>
              <a:t>individual responses</a:t>
            </a:r>
            <a:r>
              <a:rPr lang="en-US" dirty="0" smtClean="0"/>
              <a:t>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With </a:t>
            </a:r>
            <a:r>
              <a:rPr lang="en-US" dirty="0" smtClean="0"/>
              <a:t>a large-enough sample size, a treatment could be clearly beneficial (a mean beneficial effect with a narrow confidence interval, or </a:t>
            </a:r>
            <a:r>
              <a:rPr lang="en-US" dirty="0" smtClean="0"/>
              <a:t>p&lt;0.0001, say), </a:t>
            </a:r>
            <a:r>
              <a:rPr lang="en-US" dirty="0" smtClean="0"/>
              <a:t>yet the treatment could be </a:t>
            </a:r>
            <a:r>
              <a:rPr lang="en-US" i="1" dirty="0" smtClean="0"/>
              <a:t>harmful</a:t>
            </a:r>
            <a:r>
              <a:rPr lang="en-US" dirty="0" smtClean="0"/>
              <a:t> for a substantial proportion of the population.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Individual differences between groups and individual responses to a treatment are best summarized with a </a:t>
            </a:r>
            <a:r>
              <a:rPr lang="en-US" dirty="0" smtClean="0">
                <a:solidFill>
                  <a:srgbClr val="0000FF"/>
                </a:solidFill>
              </a:rPr>
              <a:t>standard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deviation</a:t>
            </a:r>
            <a:r>
              <a:rPr lang="en-US" dirty="0" smtClean="0"/>
              <a:t> to go with the mean effect.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The mean effect and this SD both need confidence limits.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Individual differences </a:t>
            </a:r>
            <a:r>
              <a:rPr lang="en-US" dirty="0" smtClean="0"/>
              <a:t>and responses </a:t>
            </a:r>
            <a:r>
              <a:rPr lang="en-US" dirty="0" smtClean="0"/>
              <a:t>may be accounted for by including subject characteristics as </a:t>
            </a:r>
            <a:r>
              <a:rPr lang="en-US" dirty="0" smtClean="0">
                <a:solidFill>
                  <a:srgbClr val="0000FF"/>
                </a:solidFill>
              </a:rPr>
              <a:t>modifying covariates</a:t>
            </a:r>
            <a:r>
              <a:rPr lang="en-US" dirty="0" smtClean="0"/>
              <a:t> in the analysis.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Researchers generally neglect this important issue.</a:t>
            </a:r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  <a:p>
            <a:pPr marL="588963" lvl="1" indent="-271463">
              <a:lnSpc>
                <a:spcPct val="94000"/>
              </a:lnSpc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6838" y="44450"/>
            <a:ext cx="8956675" cy="585788"/>
          </a:xfrm>
        </p:spPr>
        <p:txBody>
          <a:bodyPr/>
          <a:lstStyle/>
          <a:p>
            <a:r>
              <a:rPr lang="en-US" dirty="0" smtClean="0"/>
              <a:t>Important Magnitudes of Effect Statistics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6838" y="630238"/>
            <a:ext cx="8955087" cy="3518842"/>
          </a:xfrm>
        </p:spPr>
        <p:txBody>
          <a:bodyPr/>
          <a:lstStyle/>
          <a:p>
            <a:r>
              <a:rPr lang="en-US" dirty="0" smtClean="0"/>
              <a:t>Researchers need the smallest important magnitude of an effect statistic to </a:t>
            </a:r>
            <a:r>
              <a:rPr lang="en-US" dirty="0" smtClean="0">
                <a:solidFill>
                  <a:srgbClr val="0000FF"/>
                </a:solidFill>
              </a:rPr>
              <a:t>estimate sample size</a:t>
            </a:r>
            <a:r>
              <a:rPr lang="en-US" dirty="0" smtClean="0"/>
              <a:t> for a study.</a:t>
            </a:r>
          </a:p>
          <a:p>
            <a:r>
              <a:rPr lang="en-US" dirty="0" smtClean="0"/>
              <a:t>Practitioners need to know about important magnitudes to </a:t>
            </a:r>
            <a:r>
              <a:rPr lang="en-US" dirty="0" smtClean="0">
                <a:solidFill>
                  <a:srgbClr val="0000FF"/>
                </a:solidFill>
              </a:rPr>
              <a:t>monitor their athletes or patients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Researchers </a:t>
            </a:r>
            <a:r>
              <a:rPr lang="en-US" i="1" dirty="0" smtClean="0"/>
              <a:t>and</a:t>
            </a:r>
            <a:r>
              <a:rPr lang="en-US" dirty="0" smtClean="0"/>
              <a:t> practitioners all need to know about important magnitudes to </a:t>
            </a:r>
            <a:r>
              <a:rPr lang="en-US" dirty="0" smtClean="0">
                <a:solidFill>
                  <a:srgbClr val="0000FF"/>
                </a:solidFill>
              </a:rPr>
              <a:t>interpret research findings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the remaining slides are all about values for various magnitudes of various effect statistics.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44451"/>
            <a:ext cx="8912225" cy="6048846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AU" altLang="en-AU" b="1" dirty="0">
                <a:solidFill>
                  <a:srgbClr val="FF0066"/>
                </a:solidFill>
              </a:rPr>
              <a:t>Differences or Changes in the Mean</a:t>
            </a:r>
          </a:p>
          <a:p>
            <a:pPr>
              <a:defRPr/>
            </a:pPr>
            <a:r>
              <a:rPr lang="en-AU" altLang="en-AU" dirty="0"/>
              <a:t>The most common effect statistic, for numbers</a:t>
            </a:r>
            <a:br>
              <a:rPr lang="en-AU" altLang="en-AU" dirty="0"/>
            </a:br>
            <a:r>
              <a:rPr lang="en-AU" altLang="en-AU" dirty="0"/>
              <a:t>with decimals (continuous variables).</a:t>
            </a:r>
          </a:p>
          <a:p>
            <a:pPr>
              <a:defRPr/>
            </a:pPr>
            <a:r>
              <a:rPr lang="en-AU" altLang="en-AU" i="1" dirty="0">
                <a:solidFill>
                  <a:srgbClr val="0000FF"/>
                </a:solidFill>
              </a:rPr>
              <a:t>Difference</a:t>
            </a:r>
            <a:r>
              <a:rPr lang="en-AU" altLang="en-AU" dirty="0"/>
              <a:t> when comparing </a:t>
            </a:r>
            <a:br>
              <a:rPr lang="en-AU" altLang="en-AU" dirty="0"/>
            </a:br>
            <a:r>
              <a:rPr lang="en-AU" altLang="en-AU" dirty="0"/>
              <a:t>different groups, e.g., patients </a:t>
            </a:r>
            <a:r>
              <a:rPr lang="en-AU" altLang="en-AU" dirty="0" err="1"/>
              <a:t>vs</a:t>
            </a:r>
            <a:r>
              <a:rPr lang="en-AU" altLang="en-AU" dirty="0"/>
              <a:t> healthy.</a:t>
            </a:r>
          </a:p>
          <a:p>
            <a:pPr>
              <a:defRPr/>
            </a:pPr>
            <a:r>
              <a:rPr lang="en-AU" altLang="en-AU" i="1" dirty="0" smtClean="0">
                <a:solidFill>
                  <a:srgbClr val="0000FF"/>
                </a:solidFill>
              </a:rPr>
              <a:t>Change</a:t>
            </a:r>
            <a:r>
              <a:rPr lang="en-AU" altLang="en-AU" dirty="0" smtClean="0"/>
              <a:t> </a:t>
            </a:r>
            <a:r>
              <a:rPr lang="en-AU" altLang="en-AU" dirty="0"/>
              <a:t>when tracking the same subjects.</a:t>
            </a:r>
          </a:p>
          <a:p>
            <a:pPr>
              <a:defRPr/>
            </a:pPr>
            <a:r>
              <a:rPr lang="en-AU" altLang="en-AU" i="1" dirty="0">
                <a:solidFill>
                  <a:srgbClr val="0000FF"/>
                </a:solidFill>
              </a:rPr>
              <a:t>Difference in the changes</a:t>
            </a:r>
            <a:r>
              <a:rPr lang="en-AU" altLang="en-AU" dirty="0"/>
              <a:t> in controlled trials.</a:t>
            </a:r>
          </a:p>
          <a:p>
            <a:pPr>
              <a:defRPr/>
            </a:pPr>
            <a:r>
              <a:rPr lang="en-AU" altLang="en-AU" dirty="0"/>
              <a:t>The </a:t>
            </a:r>
            <a:r>
              <a:rPr lang="en-AU" altLang="en-AU" dirty="0">
                <a:solidFill>
                  <a:srgbClr val="0000FF"/>
                </a:solidFill>
              </a:rPr>
              <a:t>between-subject standard deviation</a:t>
            </a:r>
            <a:r>
              <a:rPr lang="en-AU" altLang="en-AU" dirty="0"/>
              <a:t/>
            </a:r>
            <a:br>
              <a:rPr lang="en-AU" altLang="en-AU" dirty="0"/>
            </a:br>
            <a:r>
              <a:rPr lang="en-AU" altLang="en-AU" dirty="0"/>
              <a:t>provides default thresholds for important</a:t>
            </a:r>
            <a:br>
              <a:rPr lang="en-AU" altLang="en-AU" dirty="0"/>
            </a:br>
            <a:r>
              <a:rPr lang="en-AU" altLang="en-AU" dirty="0"/>
              <a:t>differences and changes.</a:t>
            </a:r>
          </a:p>
          <a:p>
            <a:pPr lvl="1">
              <a:defRPr/>
            </a:pPr>
            <a:r>
              <a:rPr lang="en-AU" altLang="en-AU" dirty="0"/>
              <a:t>You think about the effect (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mean)</a:t>
            </a:r>
            <a:r>
              <a:rPr lang="en-AU" altLang="en-AU" dirty="0"/>
              <a:t> in terms of a</a:t>
            </a:r>
            <a:br>
              <a:rPr lang="en-AU" altLang="en-AU" dirty="0"/>
            </a:br>
            <a:r>
              <a:rPr lang="en-AU" altLang="en-AU" dirty="0"/>
              <a:t>fraction or multiple of the SD (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mean/SD)</a:t>
            </a:r>
            <a:r>
              <a:rPr lang="en-AU" altLang="en-AU" dirty="0"/>
              <a:t>.</a:t>
            </a:r>
          </a:p>
          <a:p>
            <a:pPr lvl="1">
              <a:defRPr/>
            </a:pPr>
            <a:r>
              <a:rPr lang="en-AU" altLang="en-AU" dirty="0"/>
              <a:t>The effect is said to be </a:t>
            </a:r>
            <a:r>
              <a:rPr lang="en-AU" altLang="en-AU" dirty="0">
                <a:solidFill>
                  <a:srgbClr val="0000FF"/>
                </a:solidFill>
              </a:rPr>
              <a:t>standardized</a:t>
            </a:r>
            <a:r>
              <a:rPr lang="en-AU" altLang="en-AU" dirty="0"/>
              <a:t>.</a:t>
            </a:r>
          </a:p>
          <a:p>
            <a:pPr lvl="1">
              <a:defRPr/>
            </a:pPr>
            <a:r>
              <a:rPr lang="en-AU" altLang="en-AU" dirty="0"/>
              <a:t>The smallest </a:t>
            </a:r>
            <a:r>
              <a:rPr lang="en-AU" altLang="en-AU" dirty="0" smtClean="0"/>
              <a:t>and other important effects are…?</a:t>
            </a:r>
            <a:endParaRPr lang="en-AU" altLang="en-AU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911975" y="2924944"/>
            <a:ext cx="2024063" cy="2574925"/>
            <a:chOff x="4354" y="2219"/>
            <a:chExt cx="1275" cy="1622"/>
          </a:xfrm>
        </p:grpSpPr>
        <p:sp>
          <p:nvSpPr>
            <p:cNvPr id="16439" name="Rectangle 60"/>
            <p:cNvSpPr>
              <a:spLocks noChangeArrowheads="1"/>
            </p:cNvSpPr>
            <p:nvPr/>
          </p:nvSpPr>
          <p:spPr bwMode="auto">
            <a:xfrm>
              <a:off x="4898" y="3574"/>
              <a:ext cx="32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Trial</a:t>
              </a:r>
            </a:p>
          </p:txBody>
        </p:sp>
        <p:sp>
          <p:nvSpPr>
            <p:cNvPr id="16440" name="Rectangle 61"/>
            <p:cNvSpPr>
              <a:spLocks noChangeArrowheads="1"/>
            </p:cNvSpPr>
            <p:nvPr/>
          </p:nvSpPr>
          <p:spPr bwMode="auto">
            <a:xfrm>
              <a:off x="4354" y="2219"/>
              <a:ext cx="62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Strength</a:t>
              </a:r>
            </a:p>
          </p:txBody>
        </p:sp>
        <p:sp>
          <p:nvSpPr>
            <p:cNvPr id="16441" name="Rectangle 62"/>
            <p:cNvSpPr>
              <a:spLocks noChangeArrowheads="1"/>
            </p:cNvSpPr>
            <p:nvPr/>
          </p:nvSpPr>
          <p:spPr bwMode="auto">
            <a:xfrm flipH="1">
              <a:off x="4458" y="2487"/>
              <a:ext cx="1144" cy="91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grpSp>
          <p:nvGrpSpPr>
            <p:cNvPr id="16442" name="Group 8"/>
            <p:cNvGrpSpPr>
              <a:grpSpLocks/>
            </p:cNvGrpSpPr>
            <p:nvPr/>
          </p:nvGrpSpPr>
          <p:grpSpPr bwMode="auto">
            <a:xfrm>
              <a:off x="4373" y="2487"/>
              <a:ext cx="51" cy="919"/>
              <a:chOff x="4373" y="2296"/>
              <a:chExt cx="51" cy="919"/>
            </a:xfrm>
          </p:grpSpPr>
          <p:sp>
            <p:nvSpPr>
              <p:cNvPr id="16475" name="Line 109"/>
              <p:cNvSpPr>
                <a:spLocks noChangeShapeType="1"/>
              </p:cNvSpPr>
              <p:nvPr/>
            </p:nvSpPr>
            <p:spPr bwMode="auto">
              <a:xfrm flipH="1">
                <a:off x="4373" y="312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6" name="Line 110"/>
              <p:cNvSpPr>
                <a:spLocks noChangeShapeType="1"/>
              </p:cNvSpPr>
              <p:nvPr/>
            </p:nvSpPr>
            <p:spPr bwMode="auto">
              <a:xfrm flipH="1">
                <a:off x="4373" y="2942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7" name="Line 111"/>
              <p:cNvSpPr>
                <a:spLocks noChangeShapeType="1"/>
              </p:cNvSpPr>
              <p:nvPr/>
            </p:nvSpPr>
            <p:spPr bwMode="auto">
              <a:xfrm flipH="1">
                <a:off x="4373" y="27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8" name="Line 112"/>
              <p:cNvSpPr>
                <a:spLocks noChangeShapeType="1"/>
              </p:cNvSpPr>
              <p:nvPr/>
            </p:nvSpPr>
            <p:spPr bwMode="auto">
              <a:xfrm flipH="1">
                <a:off x="4373" y="257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9" name="Line 113"/>
              <p:cNvSpPr>
                <a:spLocks noChangeShapeType="1"/>
              </p:cNvSpPr>
              <p:nvPr/>
            </p:nvSpPr>
            <p:spPr bwMode="auto">
              <a:xfrm flipH="1">
                <a:off x="4373" y="2388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Line 114"/>
              <p:cNvSpPr>
                <a:spLocks noChangeShapeType="1"/>
              </p:cNvSpPr>
              <p:nvPr/>
            </p:nvSpPr>
            <p:spPr bwMode="auto">
              <a:xfrm flipV="1">
                <a:off x="4424" y="2296"/>
                <a:ext cx="0" cy="9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43" name="Rectangle 130"/>
            <p:cNvSpPr>
              <a:spLocks noChangeArrowheads="1"/>
            </p:cNvSpPr>
            <p:nvPr/>
          </p:nvSpPr>
          <p:spPr bwMode="auto">
            <a:xfrm>
              <a:off x="4559" y="3407"/>
              <a:ext cx="21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pre</a:t>
              </a:r>
            </a:p>
          </p:txBody>
        </p:sp>
        <p:sp>
          <p:nvSpPr>
            <p:cNvPr id="16444" name="Rectangle 131"/>
            <p:cNvSpPr>
              <a:spLocks noChangeArrowheads="1"/>
            </p:cNvSpPr>
            <p:nvPr/>
          </p:nvSpPr>
          <p:spPr bwMode="auto">
            <a:xfrm>
              <a:off x="4885" y="3407"/>
              <a:ext cx="34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post1</a:t>
              </a:r>
            </a:p>
          </p:txBody>
        </p:sp>
        <p:sp>
          <p:nvSpPr>
            <p:cNvPr id="16445" name="Line 143"/>
            <p:cNvSpPr>
              <a:spLocks noChangeShapeType="1"/>
            </p:cNvSpPr>
            <p:nvPr/>
          </p:nvSpPr>
          <p:spPr bwMode="auto">
            <a:xfrm>
              <a:off x="4662" y="340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44"/>
            <p:cNvSpPr>
              <a:spLocks noChangeShapeType="1"/>
            </p:cNvSpPr>
            <p:nvPr/>
          </p:nvSpPr>
          <p:spPr bwMode="auto">
            <a:xfrm>
              <a:off x="5057" y="340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122"/>
            <p:cNvSpPr>
              <a:spLocks noChangeShapeType="1"/>
            </p:cNvSpPr>
            <p:nvPr/>
          </p:nvSpPr>
          <p:spPr bwMode="auto">
            <a:xfrm flipH="1">
              <a:off x="4665" y="2838"/>
              <a:ext cx="396" cy="326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48" name="Group 20"/>
            <p:cNvGrpSpPr>
              <a:grpSpLocks/>
            </p:cNvGrpSpPr>
            <p:nvPr/>
          </p:nvGrpSpPr>
          <p:grpSpPr bwMode="auto">
            <a:xfrm>
              <a:off x="4644" y="2999"/>
              <a:ext cx="48" cy="340"/>
              <a:chOff x="4644" y="1207"/>
              <a:chExt cx="48" cy="605"/>
            </a:xfrm>
          </p:grpSpPr>
          <p:grpSp>
            <p:nvGrpSpPr>
              <p:cNvPr id="16469" name="Group 139"/>
              <p:cNvGrpSpPr>
                <a:grpSpLocks/>
              </p:cNvGrpSpPr>
              <p:nvPr/>
            </p:nvGrpSpPr>
            <p:grpSpPr bwMode="auto">
              <a:xfrm>
                <a:off x="4644" y="1207"/>
                <a:ext cx="48" cy="302"/>
                <a:chOff x="4638" y="1293"/>
                <a:chExt cx="48" cy="489"/>
              </a:xfrm>
            </p:grpSpPr>
            <p:sp>
              <p:nvSpPr>
                <p:cNvPr id="1647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4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70" name="Group 139"/>
              <p:cNvGrpSpPr>
                <a:grpSpLocks/>
              </p:cNvGrpSpPr>
              <p:nvPr/>
            </p:nvGrpSpPr>
            <p:grpSpPr bwMode="auto">
              <a:xfrm flipV="1">
                <a:off x="4644" y="1510"/>
                <a:ext cx="48" cy="302"/>
                <a:chOff x="4638" y="1293"/>
                <a:chExt cx="48" cy="489"/>
              </a:xfrm>
            </p:grpSpPr>
            <p:sp>
              <p:nvSpPr>
                <p:cNvPr id="16471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49" name="Oval 133"/>
            <p:cNvSpPr>
              <a:spLocks noChangeArrowheads="1"/>
            </p:cNvSpPr>
            <p:nvPr/>
          </p:nvSpPr>
          <p:spPr bwMode="auto">
            <a:xfrm>
              <a:off x="4621" y="3122"/>
              <a:ext cx="91" cy="91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6450" name="Rectangle 131"/>
            <p:cNvSpPr>
              <a:spLocks noChangeArrowheads="1"/>
            </p:cNvSpPr>
            <p:nvPr/>
          </p:nvSpPr>
          <p:spPr bwMode="auto">
            <a:xfrm>
              <a:off x="5284" y="3407"/>
              <a:ext cx="34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post2</a:t>
              </a:r>
            </a:p>
          </p:txBody>
        </p:sp>
        <p:sp>
          <p:nvSpPr>
            <p:cNvPr id="16451" name="Line 144"/>
            <p:cNvSpPr>
              <a:spLocks noChangeShapeType="1"/>
            </p:cNvSpPr>
            <p:nvPr/>
          </p:nvSpPr>
          <p:spPr bwMode="auto">
            <a:xfrm>
              <a:off x="5456" y="340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122"/>
            <p:cNvSpPr>
              <a:spLocks noChangeShapeType="1"/>
            </p:cNvSpPr>
            <p:nvPr/>
          </p:nvSpPr>
          <p:spPr bwMode="auto">
            <a:xfrm flipH="1">
              <a:off x="5052" y="2745"/>
              <a:ext cx="404" cy="89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53" name="Group 31"/>
            <p:cNvGrpSpPr>
              <a:grpSpLocks/>
            </p:cNvGrpSpPr>
            <p:nvPr/>
          </p:nvGrpSpPr>
          <p:grpSpPr bwMode="auto">
            <a:xfrm>
              <a:off x="5032" y="2614"/>
              <a:ext cx="49" cy="453"/>
              <a:chOff x="5380" y="974"/>
              <a:chExt cx="49" cy="732"/>
            </a:xfrm>
          </p:grpSpPr>
          <p:grpSp>
            <p:nvGrpSpPr>
              <p:cNvPr id="16463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6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64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6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54" name="Oval 134"/>
            <p:cNvSpPr>
              <a:spLocks noChangeArrowheads="1"/>
            </p:cNvSpPr>
            <p:nvPr/>
          </p:nvSpPr>
          <p:spPr bwMode="auto">
            <a:xfrm>
              <a:off x="5011" y="2793"/>
              <a:ext cx="91" cy="91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grpSp>
          <p:nvGrpSpPr>
            <p:cNvPr id="16455" name="Group 39"/>
            <p:cNvGrpSpPr>
              <a:grpSpLocks/>
            </p:cNvGrpSpPr>
            <p:nvPr/>
          </p:nvGrpSpPr>
          <p:grpSpPr bwMode="auto">
            <a:xfrm>
              <a:off x="5431" y="2523"/>
              <a:ext cx="49" cy="453"/>
              <a:chOff x="5380" y="974"/>
              <a:chExt cx="49" cy="732"/>
            </a:xfrm>
          </p:grpSpPr>
          <p:grpSp>
            <p:nvGrpSpPr>
              <p:cNvPr id="16457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6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58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5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0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56" name="Oval 134"/>
            <p:cNvSpPr>
              <a:spLocks noChangeArrowheads="1"/>
            </p:cNvSpPr>
            <p:nvPr/>
          </p:nvSpPr>
          <p:spPr bwMode="auto">
            <a:xfrm>
              <a:off x="5410" y="2702"/>
              <a:ext cx="91" cy="91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</p:grpSp>
      <p:grpSp>
        <p:nvGrpSpPr>
          <p:cNvPr id="46" name="Group 47"/>
          <p:cNvGrpSpPr>
            <a:grpSpLocks/>
          </p:cNvGrpSpPr>
          <p:nvPr/>
        </p:nvGrpSpPr>
        <p:grpSpPr bwMode="auto">
          <a:xfrm>
            <a:off x="6881813" y="188640"/>
            <a:ext cx="2046287" cy="2598738"/>
            <a:chOff x="4335" y="631"/>
            <a:chExt cx="1289" cy="1637"/>
          </a:xfrm>
        </p:grpSpPr>
        <p:sp>
          <p:nvSpPr>
            <p:cNvPr id="16417" name="Rectangle 48"/>
            <p:cNvSpPr>
              <a:spLocks noChangeArrowheads="1"/>
            </p:cNvSpPr>
            <p:nvPr/>
          </p:nvSpPr>
          <p:spPr bwMode="auto">
            <a:xfrm>
              <a:off x="4463" y="895"/>
              <a:ext cx="1139" cy="9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8" name="Rectangle 49"/>
            <p:cNvSpPr>
              <a:spLocks noChangeArrowheads="1"/>
            </p:cNvSpPr>
            <p:nvPr/>
          </p:nvSpPr>
          <p:spPr bwMode="auto">
            <a:xfrm>
              <a:off x="4668" y="1389"/>
              <a:ext cx="234" cy="454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9" name="Rectangle 50"/>
            <p:cNvSpPr>
              <a:spLocks noChangeArrowheads="1"/>
            </p:cNvSpPr>
            <p:nvPr/>
          </p:nvSpPr>
          <p:spPr bwMode="auto">
            <a:xfrm>
              <a:off x="5168" y="1077"/>
              <a:ext cx="234" cy="76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0" name="Line 51"/>
            <p:cNvSpPr>
              <a:spLocks noChangeShapeType="1"/>
            </p:cNvSpPr>
            <p:nvPr/>
          </p:nvSpPr>
          <p:spPr bwMode="auto">
            <a:xfrm flipV="1">
              <a:off x="4781" y="1295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52"/>
            <p:cNvSpPr>
              <a:spLocks noChangeShapeType="1"/>
            </p:cNvSpPr>
            <p:nvPr/>
          </p:nvSpPr>
          <p:spPr bwMode="auto">
            <a:xfrm>
              <a:off x="4749" y="1295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53"/>
            <p:cNvSpPr>
              <a:spLocks noChangeShapeType="1"/>
            </p:cNvSpPr>
            <p:nvPr/>
          </p:nvSpPr>
          <p:spPr bwMode="auto">
            <a:xfrm>
              <a:off x="4781" y="1391"/>
              <a:ext cx="0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54"/>
            <p:cNvSpPr>
              <a:spLocks noChangeShapeType="1"/>
            </p:cNvSpPr>
            <p:nvPr/>
          </p:nvSpPr>
          <p:spPr bwMode="auto">
            <a:xfrm>
              <a:off x="4749" y="1480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55"/>
            <p:cNvSpPr>
              <a:spLocks noChangeShapeType="1"/>
            </p:cNvSpPr>
            <p:nvPr/>
          </p:nvSpPr>
          <p:spPr bwMode="auto">
            <a:xfrm flipV="1">
              <a:off x="5281" y="939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56"/>
            <p:cNvSpPr>
              <a:spLocks noChangeShapeType="1"/>
            </p:cNvSpPr>
            <p:nvPr/>
          </p:nvSpPr>
          <p:spPr bwMode="auto">
            <a:xfrm>
              <a:off x="5249" y="939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57"/>
            <p:cNvSpPr>
              <a:spLocks noChangeShapeType="1"/>
            </p:cNvSpPr>
            <p:nvPr/>
          </p:nvSpPr>
          <p:spPr bwMode="auto">
            <a:xfrm>
              <a:off x="5281" y="1077"/>
              <a:ext cx="0" cy="1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58"/>
            <p:cNvSpPr>
              <a:spLocks noChangeShapeType="1"/>
            </p:cNvSpPr>
            <p:nvPr/>
          </p:nvSpPr>
          <p:spPr bwMode="auto">
            <a:xfrm>
              <a:off x="5249" y="122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Rectangle 131"/>
            <p:cNvSpPr>
              <a:spLocks noChangeArrowheads="1"/>
            </p:cNvSpPr>
            <p:nvPr/>
          </p:nvSpPr>
          <p:spPr bwMode="auto">
            <a:xfrm>
              <a:off x="4527" y="1843"/>
              <a:ext cx="48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patients</a:t>
              </a:r>
            </a:p>
          </p:txBody>
        </p:sp>
        <p:sp>
          <p:nvSpPr>
            <p:cNvPr id="16429" name="Rectangle 131"/>
            <p:cNvSpPr>
              <a:spLocks noChangeArrowheads="1"/>
            </p:cNvSpPr>
            <p:nvPr/>
          </p:nvSpPr>
          <p:spPr bwMode="auto">
            <a:xfrm>
              <a:off x="5077" y="1843"/>
              <a:ext cx="44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healthy</a:t>
              </a:r>
            </a:p>
          </p:txBody>
        </p:sp>
        <p:sp>
          <p:nvSpPr>
            <p:cNvPr id="16430" name="Rectangle 61"/>
            <p:cNvSpPr>
              <a:spLocks noChangeArrowheads="1"/>
            </p:cNvSpPr>
            <p:nvPr/>
          </p:nvSpPr>
          <p:spPr bwMode="auto">
            <a:xfrm>
              <a:off x="4335" y="631"/>
              <a:ext cx="62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Strength</a:t>
              </a:r>
            </a:p>
          </p:txBody>
        </p:sp>
        <p:sp>
          <p:nvSpPr>
            <p:cNvPr id="16431" name="Rectangle 131"/>
            <p:cNvSpPr>
              <a:spLocks noChangeArrowheads="1"/>
            </p:cNvSpPr>
            <p:nvPr/>
          </p:nvSpPr>
          <p:spPr bwMode="auto">
            <a:xfrm>
              <a:off x="4365" y="2059"/>
              <a:ext cx="125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1800">
                  <a:solidFill>
                    <a:srgbClr val="990000"/>
                  </a:solidFill>
                  <a:latin typeface="Arial Narrow" pitchFamily="34" charset="0"/>
                </a:rPr>
                <a:t>Data are means &amp; SD.</a:t>
              </a:r>
            </a:p>
          </p:txBody>
        </p:sp>
        <p:grpSp>
          <p:nvGrpSpPr>
            <p:cNvPr id="16432" name="Group 63"/>
            <p:cNvGrpSpPr>
              <a:grpSpLocks/>
            </p:cNvGrpSpPr>
            <p:nvPr/>
          </p:nvGrpSpPr>
          <p:grpSpPr bwMode="auto">
            <a:xfrm>
              <a:off x="4377" y="895"/>
              <a:ext cx="51" cy="948"/>
              <a:chOff x="4373" y="2296"/>
              <a:chExt cx="51" cy="919"/>
            </a:xfrm>
          </p:grpSpPr>
          <p:sp>
            <p:nvSpPr>
              <p:cNvPr id="16433" name="Line 109"/>
              <p:cNvSpPr>
                <a:spLocks noChangeShapeType="1"/>
              </p:cNvSpPr>
              <p:nvPr/>
            </p:nvSpPr>
            <p:spPr bwMode="auto">
              <a:xfrm flipH="1">
                <a:off x="4373" y="312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Line 110"/>
              <p:cNvSpPr>
                <a:spLocks noChangeShapeType="1"/>
              </p:cNvSpPr>
              <p:nvPr/>
            </p:nvSpPr>
            <p:spPr bwMode="auto">
              <a:xfrm flipH="1">
                <a:off x="4373" y="2942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Line 111"/>
              <p:cNvSpPr>
                <a:spLocks noChangeShapeType="1"/>
              </p:cNvSpPr>
              <p:nvPr/>
            </p:nvSpPr>
            <p:spPr bwMode="auto">
              <a:xfrm flipH="1">
                <a:off x="4373" y="27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Line 112"/>
              <p:cNvSpPr>
                <a:spLocks noChangeShapeType="1"/>
              </p:cNvSpPr>
              <p:nvPr/>
            </p:nvSpPr>
            <p:spPr bwMode="auto">
              <a:xfrm flipH="1">
                <a:off x="4373" y="257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Line 113"/>
              <p:cNvSpPr>
                <a:spLocks noChangeShapeType="1"/>
              </p:cNvSpPr>
              <p:nvPr/>
            </p:nvSpPr>
            <p:spPr bwMode="auto">
              <a:xfrm flipH="1">
                <a:off x="4373" y="2388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Line 114"/>
              <p:cNvSpPr>
                <a:spLocks noChangeShapeType="1"/>
              </p:cNvSpPr>
              <p:nvPr/>
            </p:nvSpPr>
            <p:spPr bwMode="auto">
              <a:xfrm flipV="1">
                <a:off x="4424" y="2296"/>
                <a:ext cx="0" cy="9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9" name="Group 70"/>
          <p:cNvGrpSpPr>
            <a:grpSpLocks/>
          </p:cNvGrpSpPr>
          <p:nvPr/>
        </p:nvGrpSpPr>
        <p:grpSpPr bwMode="auto">
          <a:xfrm>
            <a:off x="7412038" y="3585344"/>
            <a:ext cx="1397000" cy="1190625"/>
            <a:chOff x="4676" y="2614"/>
            <a:chExt cx="880" cy="750"/>
          </a:xfrm>
        </p:grpSpPr>
        <p:sp>
          <p:nvSpPr>
            <p:cNvPr id="16391" name="Line 122"/>
            <p:cNvSpPr>
              <a:spLocks noChangeShapeType="1"/>
            </p:cNvSpPr>
            <p:nvPr/>
          </p:nvSpPr>
          <p:spPr bwMode="auto">
            <a:xfrm flipH="1">
              <a:off x="4723" y="3018"/>
              <a:ext cx="388" cy="176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2" name="Group 72"/>
            <p:cNvGrpSpPr>
              <a:grpSpLocks/>
            </p:cNvGrpSpPr>
            <p:nvPr/>
          </p:nvGrpSpPr>
          <p:grpSpPr bwMode="auto">
            <a:xfrm>
              <a:off x="4699" y="3024"/>
              <a:ext cx="48" cy="340"/>
              <a:chOff x="4644" y="1207"/>
              <a:chExt cx="48" cy="605"/>
            </a:xfrm>
          </p:grpSpPr>
          <p:grpSp>
            <p:nvGrpSpPr>
              <p:cNvPr id="16411" name="Group 139"/>
              <p:cNvGrpSpPr>
                <a:grpSpLocks/>
              </p:cNvGrpSpPr>
              <p:nvPr/>
            </p:nvGrpSpPr>
            <p:grpSpPr bwMode="auto">
              <a:xfrm>
                <a:off x="4644" y="1207"/>
                <a:ext cx="48" cy="302"/>
                <a:chOff x="4638" y="1293"/>
                <a:chExt cx="48" cy="489"/>
              </a:xfrm>
            </p:grpSpPr>
            <p:sp>
              <p:nvSpPr>
                <p:cNvPr id="16415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6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2" name="Group 139"/>
              <p:cNvGrpSpPr>
                <a:grpSpLocks/>
              </p:cNvGrpSpPr>
              <p:nvPr/>
            </p:nvGrpSpPr>
            <p:grpSpPr bwMode="auto">
              <a:xfrm flipV="1">
                <a:off x="4644" y="1510"/>
                <a:ext cx="48" cy="302"/>
                <a:chOff x="4638" y="1293"/>
                <a:chExt cx="48" cy="489"/>
              </a:xfrm>
            </p:grpSpPr>
            <p:sp>
              <p:nvSpPr>
                <p:cNvPr id="1641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4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3" name="Oval 133"/>
            <p:cNvSpPr>
              <a:spLocks noChangeArrowheads="1"/>
            </p:cNvSpPr>
            <p:nvPr/>
          </p:nvSpPr>
          <p:spPr bwMode="auto">
            <a:xfrm>
              <a:off x="4676" y="314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6394" name="Line 122"/>
            <p:cNvSpPr>
              <a:spLocks noChangeShapeType="1"/>
            </p:cNvSpPr>
            <p:nvPr/>
          </p:nvSpPr>
          <p:spPr bwMode="auto">
            <a:xfrm flipH="1">
              <a:off x="5108" y="2848"/>
              <a:ext cx="399" cy="164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5" name="Group 81"/>
            <p:cNvGrpSpPr>
              <a:grpSpLocks/>
            </p:cNvGrpSpPr>
            <p:nvPr/>
          </p:nvGrpSpPr>
          <p:grpSpPr bwMode="auto">
            <a:xfrm>
              <a:off x="5087" y="2796"/>
              <a:ext cx="49" cy="453"/>
              <a:chOff x="5380" y="974"/>
              <a:chExt cx="49" cy="732"/>
            </a:xfrm>
          </p:grpSpPr>
          <p:grpSp>
            <p:nvGrpSpPr>
              <p:cNvPr id="16405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0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0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6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0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8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6" name="Oval 134"/>
            <p:cNvSpPr>
              <a:spLocks noChangeArrowheads="1"/>
            </p:cNvSpPr>
            <p:nvPr/>
          </p:nvSpPr>
          <p:spPr bwMode="auto">
            <a:xfrm>
              <a:off x="5066" y="297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grpSp>
          <p:nvGrpSpPr>
            <p:cNvPr id="16397" name="Group 89"/>
            <p:cNvGrpSpPr>
              <a:grpSpLocks/>
            </p:cNvGrpSpPr>
            <p:nvPr/>
          </p:nvGrpSpPr>
          <p:grpSpPr bwMode="auto">
            <a:xfrm>
              <a:off x="5486" y="2614"/>
              <a:ext cx="49" cy="453"/>
              <a:chOff x="5380" y="974"/>
              <a:chExt cx="49" cy="732"/>
            </a:xfrm>
          </p:grpSpPr>
          <p:grpSp>
            <p:nvGrpSpPr>
              <p:cNvPr id="16399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03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4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0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0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2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8" name="Oval 134"/>
            <p:cNvSpPr>
              <a:spLocks noChangeArrowheads="1"/>
            </p:cNvSpPr>
            <p:nvPr/>
          </p:nvSpPr>
          <p:spPr bwMode="auto">
            <a:xfrm>
              <a:off x="5465" y="279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53250" y="5398269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762000" eaLnBrk="0" hangingPunct="0">
              <a:tabLst>
                <a:tab pos="355600" algn="l"/>
                <a:tab pos="711200" algn="l"/>
                <a:tab pos="1079500" algn="l"/>
              </a:tabLst>
            </a:pPr>
            <a:r>
              <a:rPr lang="en-US" sz="1800">
                <a:solidFill>
                  <a:srgbClr val="990000"/>
                </a:solidFill>
                <a:latin typeface="Arial Narrow" pitchFamily="34" charset="0"/>
              </a:rPr>
              <a:t>Data are means &amp; SD.</a:t>
            </a:r>
            <a:endParaRPr lang="en-US" sz="2400">
              <a:solidFill>
                <a:srgbClr val="99000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49213"/>
            <a:ext cx="8594725" cy="6772275"/>
          </a:xfrm>
        </p:spPr>
        <p:txBody>
          <a:bodyPr/>
          <a:lstStyle/>
          <a:p>
            <a:r>
              <a:rPr lang="en-US" dirty="0" smtClean="0"/>
              <a:t>Example: the effect of a treatment on strength</a:t>
            </a:r>
          </a:p>
        </p:txBody>
      </p:sp>
      <p:grpSp>
        <p:nvGrpSpPr>
          <p:cNvPr id="306179" name="Group 3"/>
          <p:cNvGrpSpPr>
            <a:grpSpLocks/>
          </p:cNvGrpSpPr>
          <p:nvPr/>
        </p:nvGrpSpPr>
        <p:grpSpPr bwMode="auto">
          <a:xfrm>
            <a:off x="1524000" y="482600"/>
            <a:ext cx="2684463" cy="2916238"/>
            <a:chOff x="920" y="1968"/>
            <a:chExt cx="1691" cy="2024"/>
          </a:xfrm>
        </p:grpSpPr>
        <p:sp>
          <p:nvSpPr>
            <p:cNvPr id="17477" name="Rectangle 4"/>
            <p:cNvSpPr>
              <a:spLocks noChangeArrowheads="1"/>
            </p:cNvSpPr>
            <p:nvPr/>
          </p:nvSpPr>
          <p:spPr bwMode="auto">
            <a:xfrm>
              <a:off x="1008" y="2256"/>
              <a:ext cx="1522" cy="171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78" name="Rectangle 5"/>
            <p:cNvSpPr>
              <a:spLocks noChangeArrowheads="1"/>
            </p:cNvSpPr>
            <p:nvPr/>
          </p:nvSpPr>
          <p:spPr bwMode="auto">
            <a:xfrm>
              <a:off x="1129" y="2920"/>
              <a:ext cx="1287" cy="7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altLang="en-AU" sz="1800">
                  <a:solidFill>
                    <a:schemeClr val="tx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7479" name="Rectangle 6"/>
            <p:cNvSpPr>
              <a:spLocks noChangeArrowheads="1"/>
            </p:cNvSpPr>
            <p:nvPr/>
          </p:nvSpPr>
          <p:spPr bwMode="auto">
            <a:xfrm>
              <a:off x="1430" y="3698"/>
              <a:ext cx="751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dirty="0">
                  <a:latin typeface="Arial" charset="0"/>
                </a:rPr>
                <a:t>strength</a:t>
              </a:r>
              <a:endParaRPr lang="en-US" altLang="en-AU" dirty="0">
                <a:latin typeface="Arial" charset="0"/>
              </a:endParaRPr>
            </a:p>
          </p:txBody>
        </p:sp>
        <p:sp>
          <p:nvSpPr>
            <p:cNvPr id="17480" name="Freeform 7"/>
            <p:cNvSpPr>
              <a:spLocks/>
            </p:cNvSpPr>
            <p:nvPr/>
          </p:nvSpPr>
          <p:spPr bwMode="auto">
            <a:xfrm>
              <a:off x="1155" y="2968"/>
              <a:ext cx="1199" cy="707"/>
            </a:xfrm>
            <a:custGeom>
              <a:avLst/>
              <a:gdLst>
                <a:gd name="T0" fmla="*/ 0 w 1512"/>
                <a:gd name="T1" fmla="*/ 55 h 972"/>
                <a:gd name="T2" fmla="*/ 18 w 1512"/>
                <a:gd name="T3" fmla="*/ 55 h 972"/>
                <a:gd name="T4" fmla="*/ 37 w 1512"/>
                <a:gd name="T5" fmla="*/ 53 h 972"/>
                <a:gd name="T6" fmla="*/ 49 w 1512"/>
                <a:gd name="T7" fmla="*/ 47 h 972"/>
                <a:gd name="T8" fmla="*/ 63 w 1512"/>
                <a:gd name="T9" fmla="*/ 33 h 972"/>
                <a:gd name="T10" fmla="*/ 85 w 1512"/>
                <a:gd name="T11" fmla="*/ 6 h 972"/>
                <a:gd name="T12" fmla="*/ 90 w 1512"/>
                <a:gd name="T13" fmla="*/ 1 h 972"/>
                <a:gd name="T14" fmla="*/ 95 w 1512"/>
                <a:gd name="T15" fmla="*/ 1 h 972"/>
                <a:gd name="T16" fmla="*/ 100 w 1512"/>
                <a:gd name="T17" fmla="*/ 2 h 972"/>
                <a:gd name="T18" fmla="*/ 109 w 1512"/>
                <a:gd name="T19" fmla="*/ 11 h 972"/>
                <a:gd name="T20" fmla="*/ 123 w 1512"/>
                <a:gd name="T21" fmla="*/ 26 h 972"/>
                <a:gd name="T22" fmla="*/ 138 w 1512"/>
                <a:gd name="T23" fmla="*/ 44 h 972"/>
                <a:gd name="T24" fmla="*/ 152 w 1512"/>
                <a:gd name="T25" fmla="*/ 52 h 972"/>
                <a:gd name="T26" fmla="*/ 163 w 1512"/>
                <a:gd name="T27" fmla="*/ 55 h 972"/>
                <a:gd name="T28" fmla="*/ 178 w 1512"/>
                <a:gd name="T29" fmla="*/ 55 h 972"/>
                <a:gd name="T30" fmla="*/ 187 w 1512"/>
                <a:gd name="T31" fmla="*/ 55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8"/>
            <p:cNvSpPr>
              <a:spLocks/>
            </p:cNvSpPr>
            <p:nvPr/>
          </p:nvSpPr>
          <p:spPr bwMode="auto">
            <a:xfrm>
              <a:off x="1186" y="2968"/>
              <a:ext cx="1198" cy="707"/>
            </a:xfrm>
            <a:custGeom>
              <a:avLst/>
              <a:gdLst>
                <a:gd name="T0" fmla="*/ 0 w 1512"/>
                <a:gd name="T1" fmla="*/ 55 h 972"/>
                <a:gd name="T2" fmla="*/ 18 w 1512"/>
                <a:gd name="T3" fmla="*/ 55 h 972"/>
                <a:gd name="T4" fmla="*/ 37 w 1512"/>
                <a:gd name="T5" fmla="*/ 53 h 972"/>
                <a:gd name="T6" fmla="*/ 48 w 1512"/>
                <a:gd name="T7" fmla="*/ 47 h 972"/>
                <a:gd name="T8" fmla="*/ 63 w 1512"/>
                <a:gd name="T9" fmla="*/ 33 h 972"/>
                <a:gd name="T10" fmla="*/ 84 w 1512"/>
                <a:gd name="T11" fmla="*/ 6 h 972"/>
                <a:gd name="T12" fmla="*/ 90 w 1512"/>
                <a:gd name="T13" fmla="*/ 1 h 972"/>
                <a:gd name="T14" fmla="*/ 94 w 1512"/>
                <a:gd name="T15" fmla="*/ 1 h 972"/>
                <a:gd name="T16" fmla="*/ 99 w 1512"/>
                <a:gd name="T17" fmla="*/ 2 h 972"/>
                <a:gd name="T18" fmla="*/ 109 w 1512"/>
                <a:gd name="T19" fmla="*/ 11 h 972"/>
                <a:gd name="T20" fmla="*/ 123 w 1512"/>
                <a:gd name="T21" fmla="*/ 26 h 972"/>
                <a:gd name="T22" fmla="*/ 138 w 1512"/>
                <a:gd name="T23" fmla="*/ 44 h 972"/>
                <a:gd name="T24" fmla="*/ 151 w 1512"/>
                <a:gd name="T25" fmla="*/ 52 h 972"/>
                <a:gd name="T26" fmla="*/ 162 w 1512"/>
                <a:gd name="T27" fmla="*/ 55 h 972"/>
                <a:gd name="T28" fmla="*/ 177 w 1512"/>
                <a:gd name="T29" fmla="*/ 55 h 972"/>
                <a:gd name="T30" fmla="*/ 186 w 1512"/>
                <a:gd name="T31" fmla="*/ 55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82" name="Group 9"/>
            <p:cNvGrpSpPr>
              <a:grpSpLocks/>
            </p:cNvGrpSpPr>
            <p:nvPr/>
          </p:nvGrpSpPr>
          <p:grpSpPr bwMode="auto">
            <a:xfrm>
              <a:off x="1712" y="2693"/>
              <a:ext cx="176" cy="70"/>
              <a:chOff x="3584" y="2976"/>
              <a:chExt cx="222" cy="96"/>
            </a:xfrm>
          </p:grpSpPr>
          <p:sp>
            <p:nvSpPr>
              <p:cNvPr id="17494" name="Line 10"/>
              <p:cNvSpPr>
                <a:spLocks noChangeShapeType="1"/>
              </p:cNvSpPr>
              <p:nvPr/>
            </p:nvSpPr>
            <p:spPr bwMode="auto">
              <a:xfrm>
                <a:off x="3584" y="3024"/>
                <a:ext cx="2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Line 11"/>
              <p:cNvSpPr>
                <a:spLocks noChangeShapeType="1"/>
              </p:cNvSpPr>
              <p:nvPr/>
            </p:nvSpPr>
            <p:spPr bwMode="auto">
              <a:xfrm>
                <a:off x="3804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83" name="Rectangle 12"/>
            <p:cNvSpPr>
              <a:spLocks noChangeArrowheads="1"/>
            </p:cNvSpPr>
            <p:nvPr/>
          </p:nvSpPr>
          <p:spPr bwMode="auto">
            <a:xfrm>
              <a:off x="1122" y="2629"/>
              <a:ext cx="641" cy="19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7484" name="Group 13"/>
            <p:cNvGrpSpPr>
              <a:grpSpLocks/>
            </p:cNvGrpSpPr>
            <p:nvPr/>
          </p:nvGrpSpPr>
          <p:grpSpPr bwMode="auto">
            <a:xfrm>
              <a:off x="1736" y="2425"/>
              <a:ext cx="176" cy="70"/>
              <a:chOff x="3584" y="2976"/>
              <a:chExt cx="222" cy="96"/>
            </a:xfrm>
          </p:grpSpPr>
          <p:sp>
            <p:nvSpPr>
              <p:cNvPr id="17492" name="Line 14"/>
              <p:cNvSpPr>
                <a:spLocks noChangeShapeType="1"/>
              </p:cNvSpPr>
              <p:nvPr/>
            </p:nvSpPr>
            <p:spPr bwMode="auto">
              <a:xfrm>
                <a:off x="3584" y="3024"/>
                <a:ext cx="2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15"/>
              <p:cNvSpPr>
                <a:spLocks noChangeShapeType="1"/>
              </p:cNvSpPr>
              <p:nvPr/>
            </p:nvSpPr>
            <p:spPr bwMode="auto">
              <a:xfrm>
                <a:off x="3804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85" name="Rectangle 16"/>
            <p:cNvSpPr>
              <a:spLocks noChangeArrowheads="1"/>
            </p:cNvSpPr>
            <p:nvPr/>
          </p:nvSpPr>
          <p:spPr bwMode="auto">
            <a:xfrm>
              <a:off x="1122" y="2361"/>
              <a:ext cx="668" cy="1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6" name="Line 17"/>
            <p:cNvSpPr>
              <a:spLocks noChangeShapeType="1"/>
            </p:cNvSpPr>
            <p:nvPr/>
          </p:nvSpPr>
          <p:spPr bwMode="auto">
            <a:xfrm>
              <a:off x="1122" y="3675"/>
              <a:ext cx="129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Rectangle 18"/>
            <p:cNvSpPr>
              <a:spLocks noChangeArrowheads="1"/>
            </p:cNvSpPr>
            <p:nvPr/>
          </p:nvSpPr>
          <p:spPr bwMode="auto">
            <a:xfrm>
              <a:off x="1084" y="2367"/>
              <a:ext cx="152" cy="19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88" name="Rectangle 19"/>
            <p:cNvSpPr>
              <a:spLocks noChangeArrowheads="1"/>
            </p:cNvSpPr>
            <p:nvPr/>
          </p:nvSpPr>
          <p:spPr bwMode="auto">
            <a:xfrm>
              <a:off x="1167" y="2304"/>
              <a:ext cx="487" cy="29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AU" b="1">
                  <a:solidFill>
                    <a:schemeClr val="bg1"/>
                  </a:solidFill>
                  <a:latin typeface="Arial" charset="0"/>
                </a:rPr>
                <a:t>post</a:t>
              </a:r>
            </a:p>
          </p:txBody>
        </p:sp>
        <p:sp>
          <p:nvSpPr>
            <p:cNvPr id="17489" name="Rectangle 20"/>
            <p:cNvSpPr>
              <a:spLocks noChangeArrowheads="1"/>
            </p:cNvSpPr>
            <p:nvPr/>
          </p:nvSpPr>
          <p:spPr bwMode="auto">
            <a:xfrm>
              <a:off x="1084" y="2633"/>
              <a:ext cx="152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90" name="Rectangle 21"/>
            <p:cNvSpPr>
              <a:spLocks noChangeArrowheads="1"/>
            </p:cNvSpPr>
            <p:nvPr/>
          </p:nvSpPr>
          <p:spPr bwMode="auto">
            <a:xfrm>
              <a:off x="1167" y="2566"/>
              <a:ext cx="388" cy="29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AU" altLang="en-AU" b="1">
                  <a:solidFill>
                    <a:schemeClr val="bg1"/>
                  </a:solidFill>
                  <a:latin typeface="Arial" charset="0"/>
                </a:rPr>
                <a:t>p</a:t>
              </a:r>
              <a:r>
                <a:rPr lang="en-US" altLang="en-AU" b="1">
                  <a:solidFill>
                    <a:schemeClr val="bg1"/>
                  </a:solidFill>
                  <a:latin typeface="Arial" charset="0"/>
                </a:rPr>
                <a:t>re</a:t>
              </a:r>
            </a:p>
          </p:txBody>
        </p:sp>
        <p:sp>
          <p:nvSpPr>
            <p:cNvPr id="17491" name="Rectangle 22"/>
            <p:cNvSpPr>
              <a:spLocks noChangeArrowheads="1"/>
            </p:cNvSpPr>
            <p:nvPr/>
          </p:nvSpPr>
          <p:spPr bwMode="auto">
            <a:xfrm>
              <a:off x="920" y="1968"/>
              <a:ext cx="1691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AU" sz="2300" b="1">
                  <a:latin typeface="Arial Narrow" pitchFamily="34" charset="0"/>
                </a:rPr>
                <a:t>Trivial effect (0.1x SD)</a:t>
              </a:r>
            </a:p>
          </p:txBody>
        </p:sp>
      </p:grpSp>
      <p:grpSp>
        <p:nvGrpSpPr>
          <p:cNvPr id="306199" name="Group 23"/>
          <p:cNvGrpSpPr>
            <a:grpSpLocks/>
          </p:cNvGrpSpPr>
          <p:nvPr/>
        </p:nvGrpSpPr>
        <p:grpSpPr bwMode="auto">
          <a:xfrm>
            <a:off x="4419600" y="482600"/>
            <a:ext cx="3138488" cy="2916238"/>
            <a:chOff x="2744" y="1968"/>
            <a:chExt cx="1977" cy="2024"/>
          </a:xfrm>
        </p:grpSpPr>
        <p:sp>
          <p:nvSpPr>
            <p:cNvPr id="17458" name="Rectangle 24"/>
            <p:cNvSpPr>
              <a:spLocks noChangeArrowheads="1"/>
            </p:cNvSpPr>
            <p:nvPr/>
          </p:nvSpPr>
          <p:spPr bwMode="auto">
            <a:xfrm>
              <a:off x="2786" y="2256"/>
              <a:ext cx="1865" cy="171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59" name="Rectangle 25"/>
            <p:cNvSpPr>
              <a:spLocks noChangeArrowheads="1"/>
            </p:cNvSpPr>
            <p:nvPr/>
          </p:nvSpPr>
          <p:spPr bwMode="auto">
            <a:xfrm>
              <a:off x="2906" y="2920"/>
              <a:ext cx="1637" cy="7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altLang="en-AU" sz="1800">
                  <a:solidFill>
                    <a:schemeClr val="tx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7460" name="Rectangle 26"/>
            <p:cNvSpPr>
              <a:spLocks noChangeArrowheads="1"/>
            </p:cNvSpPr>
            <p:nvPr/>
          </p:nvSpPr>
          <p:spPr bwMode="auto">
            <a:xfrm>
              <a:off x="3339" y="3698"/>
              <a:ext cx="751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AU">
                  <a:latin typeface="Arial" charset="0"/>
                </a:rPr>
                <a:t>strength</a:t>
              </a:r>
            </a:p>
          </p:txBody>
        </p:sp>
        <p:sp>
          <p:nvSpPr>
            <p:cNvPr id="17461" name="Freeform 27"/>
            <p:cNvSpPr>
              <a:spLocks/>
            </p:cNvSpPr>
            <p:nvPr/>
          </p:nvSpPr>
          <p:spPr bwMode="auto">
            <a:xfrm>
              <a:off x="2933" y="2968"/>
              <a:ext cx="1199" cy="707"/>
            </a:xfrm>
            <a:custGeom>
              <a:avLst/>
              <a:gdLst>
                <a:gd name="T0" fmla="*/ 0 w 1512"/>
                <a:gd name="T1" fmla="*/ 55 h 972"/>
                <a:gd name="T2" fmla="*/ 18 w 1512"/>
                <a:gd name="T3" fmla="*/ 55 h 972"/>
                <a:gd name="T4" fmla="*/ 37 w 1512"/>
                <a:gd name="T5" fmla="*/ 53 h 972"/>
                <a:gd name="T6" fmla="*/ 49 w 1512"/>
                <a:gd name="T7" fmla="*/ 47 h 972"/>
                <a:gd name="T8" fmla="*/ 63 w 1512"/>
                <a:gd name="T9" fmla="*/ 33 h 972"/>
                <a:gd name="T10" fmla="*/ 85 w 1512"/>
                <a:gd name="T11" fmla="*/ 6 h 972"/>
                <a:gd name="T12" fmla="*/ 90 w 1512"/>
                <a:gd name="T13" fmla="*/ 1 h 972"/>
                <a:gd name="T14" fmla="*/ 95 w 1512"/>
                <a:gd name="T15" fmla="*/ 1 h 972"/>
                <a:gd name="T16" fmla="*/ 100 w 1512"/>
                <a:gd name="T17" fmla="*/ 2 h 972"/>
                <a:gd name="T18" fmla="*/ 109 w 1512"/>
                <a:gd name="T19" fmla="*/ 11 h 972"/>
                <a:gd name="T20" fmla="*/ 123 w 1512"/>
                <a:gd name="T21" fmla="*/ 26 h 972"/>
                <a:gd name="T22" fmla="*/ 138 w 1512"/>
                <a:gd name="T23" fmla="*/ 44 h 972"/>
                <a:gd name="T24" fmla="*/ 152 w 1512"/>
                <a:gd name="T25" fmla="*/ 52 h 972"/>
                <a:gd name="T26" fmla="*/ 163 w 1512"/>
                <a:gd name="T27" fmla="*/ 55 h 972"/>
                <a:gd name="T28" fmla="*/ 178 w 1512"/>
                <a:gd name="T29" fmla="*/ 55 h 972"/>
                <a:gd name="T30" fmla="*/ 187 w 1512"/>
                <a:gd name="T31" fmla="*/ 55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28"/>
            <p:cNvSpPr>
              <a:spLocks/>
            </p:cNvSpPr>
            <p:nvPr/>
          </p:nvSpPr>
          <p:spPr bwMode="auto">
            <a:xfrm>
              <a:off x="3311" y="2968"/>
              <a:ext cx="1199" cy="707"/>
            </a:xfrm>
            <a:custGeom>
              <a:avLst/>
              <a:gdLst>
                <a:gd name="T0" fmla="*/ 0 w 1512"/>
                <a:gd name="T1" fmla="*/ 55 h 972"/>
                <a:gd name="T2" fmla="*/ 18 w 1512"/>
                <a:gd name="T3" fmla="*/ 55 h 972"/>
                <a:gd name="T4" fmla="*/ 37 w 1512"/>
                <a:gd name="T5" fmla="*/ 53 h 972"/>
                <a:gd name="T6" fmla="*/ 49 w 1512"/>
                <a:gd name="T7" fmla="*/ 47 h 972"/>
                <a:gd name="T8" fmla="*/ 63 w 1512"/>
                <a:gd name="T9" fmla="*/ 33 h 972"/>
                <a:gd name="T10" fmla="*/ 85 w 1512"/>
                <a:gd name="T11" fmla="*/ 6 h 972"/>
                <a:gd name="T12" fmla="*/ 90 w 1512"/>
                <a:gd name="T13" fmla="*/ 1 h 972"/>
                <a:gd name="T14" fmla="*/ 95 w 1512"/>
                <a:gd name="T15" fmla="*/ 1 h 972"/>
                <a:gd name="T16" fmla="*/ 100 w 1512"/>
                <a:gd name="T17" fmla="*/ 2 h 972"/>
                <a:gd name="T18" fmla="*/ 109 w 1512"/>
                <a:gd name="T19" fmla="*/ 11 h 972"/>
                <a:gd name="T20" fmla="*/ 123 w 1512"/>
                <a:gd name="T21" fmla="*/ 26 h 972"/>
                <a:gd name="T22" fmla="*/ 138 w 1512"/>
                <a:gd name="T23" fmla="*/ 44 h 972"/>
                <a:gd name="T24" fmla="*/ 152 w 1512"/>
                <a:gd name="T25" fmla="*/ 52 h 972"/>
                <a:gd name="T26" fmla="*/ 163 w 1512"/>
                <a:gd name="T27" fmla="*/ 55 h 972"/>
                <a:gd name="T28" fmla="*/ 178 w 1512"/>
                <a:gd name="T29" fmla="*/ 55 h 972"/>
                <a:gd name="T30" fmla="*/ 187 w 1512"/>
                <a:gd name="T31" fmla="*/ 55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63" name="Group 29"/>
            <p:cNvGrpSpPr>
              <a:grpSpLocks/>
            </p:cNvGrpSpPr>
            <p:nvPr/>
          </p:nvGrpSpPr>
          <p:grpSpPr bwMode="auto">
            <a:xfrm>
              <a:off x="3490" y="2693"/>
              <a:ext cx="176" cy="70"/>
              <a:chOff x="3584" y="2976"/>
              <a:chExt cx="222" cy="96"/>
            </a:xfrm>
          </p:grpSpPr>
          <p:sp>
            <p:nvSpPr>
              <p:cNvPr id="17475" name="Line 30"/>
              <p:cNvSpPr>
                <a:spLocks noChangeShapeType="1"/>
              </p:cNvSpPr>
              <p:nvPr/>
            </p:nvSpPr>
            <p:spPr bwMode="auto">
              <a:xfrm>
                <a:off x="3584" y="3024"/>
                <a:ext cx="2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Line 31"/>
              <p:cNvSpPr>
                <a:spLocks noChangeShapeType="1"/>
              </p:cNvSpPr>
              <p:nvPr/>
            </p:nvSpPr>
            <p:spPr bwMode="auto">
              <a:xfrm>
                <a:off x="3804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4" name="Rectangle 32"/>
            <p:cNvSpPr>
              <a:spLocks noChangeArrowheads="1"/>
            </p:cNvSpPr>
            <p:nvPr/>
          </p:nvSpPr>
          <p:spPr bwMode="auto">
            <a:xfrm>
              <a:off x="2900" y="2629"/>
              <a:ext cx="640" cy="19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7465" name="Group 33"/>
            <p:cNvGrpSpPr>
              <a:grpSpLocks/>
            </p:cNvGrpSpPr>
            <p:nvPr/>
          </p:nvGrpSpPr>
          <p:grpSpPr bwMode="auto">
            <a:xfrm>
              <a:off x="3864" y="2425"/>
              <a:ext cx="176" cy="70"/>
              <a:chOff x="3584" y="2976"/>
              <a:chExt cx="222" cy="96"/>
            </a:xfrm>
          </p:grpSpPr>
          <p:sp>
            <p:nvSpPr>
              <p:cNvPr id="17473" name="Line 34"/>
              <p:cNvSpPr>
                <a:spLocks noChangeShapeType="1"/>
              </p:cNvSpPr>
              <p:nvPr/>
            </p:nvSpPr>
            <p:spPr bwMode="auto">
              <a:xfrm>
                <a:off x="3584" y="3024"/>
                <a:ext cx="2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Line 35"/>
              <p:cNvSpPr>
                <a:spLocks noChangeShapeType="1"/>
              </p:cNvSpPr>
              <p:nvPr/>
            </p:nvSpPr>
            <p:spPr bwMode="auto">
              <a:xfrm>
                <a:off x="3804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6" name="Rectangle 36"/>
            <p:cNvSpPr>
              <a:spLocks noChangeArrowheads="1"/>
            </p:cNvSpPr>
            <p:nvPr/>
          </p:nvSpPr>
          <p:spPr bwMode="auto">
            <a:xfrm>
              <a:off x="2900" y="2361"/>
              <a:ext cx="1015" cy="1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67" name="Line 37"/>
            <p:cNvSpPr>
              <a:spLocks noChangeShapeType="1"/>
            </p:cNvSpPr>
            <p:nvPr/>
          </p:nvSpPr>
          <p:spPr bwMode="auto">
            <a:xfrm>
              <a:off x="2900" y="3675"/>
              <a:ext cx="16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Rectangle 38"/>
            <p:cNvSpPr>
              <a:spLocks noChangeArrowheads="1"/>
            </p:cNvSpPr>
            <p:nvPr/>
          </p:nvSpPr>
          <p:spPr bwMode="auto">
            <a:xfrm>
              <a:off x="2862" y="2367"/>
              <a:ext cx="152" cy="19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69" name="Rectangle 39"/>
            <p:cNvSpPr>
              <a:spLocks noChangeArrowheads="1"/>
            </p:cNvSpPr>
            <p:nvPr/>
          </p:nvSpPr>
          <p:spPr bwMode="auto">
            <a:xfrm>
              <a:off x="2946" y="2304"/>
              <a:ext cx="487" cy="29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AU" b="1">
                  <a:solidFill>
                    <a:schemeClr val="bg1"/>
                  </a:solidFill>
                  <a:latin typeface="Arial" charset="0"/>
                </a:rPr>
                <a:t>post</a:t>
              </a:r>
            </a:p>
          </p:txBody>
        </p:sp>
        <p:sp>
          <p:nvSpPr>
            <p:cNvPr id="17470" name="Rectangle 40"/>
            <p:cNvSpPr>
              <a:spLocks noChangeArrowheads="1"/>
            </p:cNvSpPr>
            <p:nvPr/>
          </p:nvSpPr>
          <p:spPr bwMode="auto">
            <a:xfrm>
              <a:off x="2862" y="2633"/>
              <a:ext cx="152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471" name="Rectangle 41"/>
            <p:cNvSpPr>
              <a:spLocks noChangeArrowheads="1"/>
            </p:cNvSpPr>
            <p:nvPr/>
          </p:nvSpPr>
          <p:spPr bwMode="auto">
            <a:xfrm>
              <a:off x="2946" y="2566"/>
              <a:ext cx="388" cy="29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AU" b="1">
                  <a:solidFill>
                    <a:schemeClr val="bg1"/>
                  </a:solidFill>
                  <a:latin typeface="Arial" charset="0"/>
                </a:rPr>
                <a:t>pre</a:t>
              </a:r>
            </a:p>
          </p:txBody>
        </p:sp>
        <p:sp>
          <p:nvSpPr>
            <p:cNvPr id="17472" name="Rectangle 42"/>
            <p:cNvSpPr>
              <a:spLocks noChangeArrowheads="1"/>
            </p:cNvSpPr>
            <p:nvPr/>
          </p:nvSpPr>
          <p:spPr bwMode="auto">
            <a:xfrm>
              <a:off x="2744" y="1968"/>
              <a:ext cx="197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AU" sz="2300" b="1">
                  <a:latin typeface="Arial Narrow" pitchFamily="34" charset="0"/>
                </a:rPr>
                <a:t>Very large effect (3.0x SD)</a:t>
              </a:r>
            </a:p>
          </p:txBody>
        </p:sp>
      </p:grpSp>
      <p:sp>
        <p:nvSpPr>
          <p:cNvPr id="306219" name="Rectangle 43"/>
          <p:cNvSpPr>
            <a:spLocks noChangeArrowheads="1"/>
          </p:cNvSpPr>
          <p:nvPr/>
        </p:nvSpPr>
        <p:spPr bwMode="auto">
          <a:xfrm>
            <a:off x="428625" y="3451225"/>
            <a:ext cx="83343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/>
          <a:p>
            <a:pPr marL="342900" indent="-342900" eaLnBrk="0" hangingPunct="0">
              <a:lnSpc>
                <a:spcPct val="90000"/>
              </a:lnSpc>
              <a:spcBef>
                <a:spcPct val="5000"/>
              </a:spcBef>
              <a:buClr>
                <a:srgbClr val="FF0066"/>
              </a:buClr>
              <a:buFont typeface="Symbol" pitchFamily="18" charset="2"/>
              <a:buChar char="·"/>
            </a:pPr>
            <a:r>
              <a:rPr lang="en-US" sz="2800">
                <a:latin typeface="Arial Narrow" pitchFamily="34" charset="0"/>
              </a:rPr>
              <a:t>Interpretation of </a:t>
            </a:r>
            <a:br>
              <a:rPr lang="en-US" sz="2800">
                <a:latin typeface="Arial Narrow" pitchFamily="34" charset="0"/>
              </a:rPr>
            </a:br>
            <a:r>
              <a:rPr lang="en-US" sz="2800">
                <a:latin typeface="Arial Narrow" pitchFamily="34" charset="0"/>
              </a:rPr>
              <a:t>standardized</a:t>
            </a:r>
            <a:br>
              <a:rPr lang="en-US" sz="2800">
                <a:latin typeface="Arial Narrow" pitchFamily="34" charset="0"/>
              </a:rPr>
            </a:br>
            <a:r>
              <a:rPr lang="en-US" sz="2800">
                <a:latin typeface="Arial Narrow" pitchFamily="34" charset="0"/>
              </a:rPr>
              <a:t>difference or</a:t>
            </a:r>
            <a:br>
              <a:rPr lang="en-US" sz="2800">
                <a:latin typeface="Arial Narrow" pitchFamily="34" charset="0"/>
              </a:rPr>
            </a:br>
            <a:r>
              <a:rPr lang="en-US" sz="2800">
                <a:latin typeface="Arial Narrow" pitchFamily="34" charset="0"/>
              </a:rPr>
              <a:t>change in means:</a:t>
            </a:r>
          </a:p>
        </p:txBody>
      </p:sp>
      <p:grpSp>
        <p:nvGrpSpPr>
          <p:cNvPr id="306220" name="Group 44"/>
          <p:cNvGrpSpPr>
            <a:grpSpLocks/>
          </p:cNvGrpSpPr>
          <p:nvPr/>
        </p:nvGrpSpPr>
        <p:grpSpPr bwMode="auto">
          <a:xfrm>
            <a:off x="5380038" y="3478213"/>
            <a:ext cx="920750" cy="881062"/>
            <a:chOff x="2831" y="2861"/>
            <a:chExt cx="580" cy="479"/>
          </a:xfrm>
        </p:grpSpPr>
        <p:sp>
          <p:nvSpPr>
            <p:cNvPr id="17456" name="Rectangle 45"/>
            <p:cNvSpPr>
              <a:spLocks noChangeArrowheads="1"/>
            </p:cNvSpPr>
            <p:nvPr/>
          </p:nvSpPr>
          <p:spPr bwMode="auto">
            <a:xfrm>
              <a:off x="2831" y="2861"/>
              <a:ext cx="58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Cohen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457" name="Rectangle 46"/>
            <p:cNvSpPr>
              <a:spLocks noChangeArrowheads="1"/>
            </p:cNvSpPr>
            <p:nvPr/>
          </p:nvSpPr>
          <p:spPr bwMode="auto">
            <a:xfrm>
              <a:off x="2909" y="3093"/>
              <a:ext cx="42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&lt;</a:t>
              </a:r>
              <a:r>
                <a:rPr lang="en-AU" altLang="en-AU" sz="2400" b="1">
                  <a:latin typeface="Arial Narrow" pitchFamily="34" charset="0"/>
                </a:rPr>
                <a:t>0.2</a:t>
              </a:r>
              <a:endParaRPr lang="en-US" altLang="en-AU" sz="2400" b="1">
                <a:latin typeface="Arial Narrow" pitchFamily="34" charset="0"/>
              </a:endParaRPr>
            </a:p>
          </p:txBody>
        </p:sp>
      </p:grpSp>
      <p:grpSp>
        <p:nvGrpSpPr>
          <p:cNvPr id="306223" name="Group 47"/>
          <p:cNvGrpSpPr>
            <a:grpSpLocks/>
          </p:cNvGrpSpPr>
          <p:nvPr/>
        </p:nvGrpSpPr>
        <p:grpSpPr bwMode="auto">
          <a:xfrm>
            <a:off x="6697663" y="3478213"/>
            <a:ext cx="1087437" cy="881062"/>
            <a:chOff x="3661" y="2861"/>
            <a:chExt cx="685" cy="479"/>
          </a:xfrm>
        </p:grpSpPr>
        <p:sp>
          <p:nvSpPr>
            <p:cNvPr id="17454" name="Rectangle 48"/>
            <p:cNvSpPr>
              <a:spLocks noChangeArrowheads="1"/>
            </p:cNvSpPr>
            <p:nvPr/>
          </p:nvSpPr>
          <p:spPr bwMode="auto">
            <a:xfrm>
              <a:off x="3661" y="2861"/>
              <a:ext cx="68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Hopkins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455" name="Rectangle 49"/>
            <p:cNvSpPr>
              <a:spLocks noChangeArrowheads="1"/>
            </p:cNvSpPr>
            <p:nvPr/>
          </p:nvSpPr>
          <p:spPr bwMode="auto">
            <a:xfrm>
              <a:off x="3790" y="3093"/>
              <a:ext cx="42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&lt;</a:t>
              </a:r>
              <a:r>
                <a:rPr lang="en-AU" altLang="en-AU" sz="2400" b="1">
                  <a:latin typeface="Arial Narrow" pitchFamily="34" charset="0"/>
                </a:rPr>
                <a:t>0.2</a:t>
              </a:r>
              <a:endParaRPr lang="en-US" altLang="en-AU" sz="2400" b="1">
                <a:latin typeface="Arial Narrow" pitchFamily="34" charset="0"/>
              </a:endParaRPr>
            </a:p>
          </p:txBody>
        </p:sp>
      </p:grpSp>
      <p:sp>
        <p:nvSpPr>
          <p:cNvPr id="306226" name="Rectangle 50"/>
          <p:cNvSpPr>
            <a:spLocks noChangeArrowheads="1"/>
          </p:cNvSpPr>
          <p:nvPr/>
        </p:nvSpPr>
        <p:spPr bwMode="auto">
          <a:xfrm>
            <a:off x="5360988" y="4246563"/>
            <a:ext cx="96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AU" altLang="en-AU" sz="2400">
                <a:latin typeface="Arial Narrow" pitchFamily="34" charset="0"/>
              </a:rPr>
              <a:t>0.2-</a:t>
            </a:r>
            <a:r>
              <a:rPr lang="en-AU" altLang="en-AU" sz="2400" b="1">
                <a:latin typeface="Arial Narrow" pitchFamily="34" charset="0"/>
              </a:rPr>
              <a:t>0.5</a:t>
            </a:r>
            <a:endParaRPr lang="en-US" altLang="en-AU" sz="2400" b="1">
              <a:latin typeface="Arial Narrow" pitchFamily="34" charset="0"/>
            </a:endParaRPr>
          </a:p>
        </p:txBody>
      </p:sp>
      <p:sp>
        <p:nvSpPr>
          <p:cNvPr id="306227" name="Rectangle 51"/>
          <p:cNvSpPr>
            <a:spLocks noChangeArrowheads="1"/>
          </p:cNvSpPr>
          <p:nvPr/>
        </p:nvSpPr>
        <p:spPr bwMode="auto">
          <a:xfrm>
            <a:off x="6761163" y="4246563"/>
            <a:ext cx="96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AU" altLang="en-AU" sz="2400">
                <a:latin typeface="Arial Narrow" pitchFamily="34" charset="0"/>
              </a:rPr>
              <a:t>0.2-</a:t>
            </a:r>
            <a:r>
              <a:rPr lang="en-AU" altLang="en-AU" sz="2400" b="1">
                <a:latin typeface="Arial Narrow" pitchFamily="34" charset="0"/>
              </a:rPr>
              <a:t>0.6</a:t>
            </a:r>
            <a:endParaRPr lang="en-US" altLang="en-AU" sz="2400" b="1">
              <a:latin typeface="Arial Narrow" pitchFamily="34" charset="0"/>
            </a:endParaRPr>
          </a:p>
        </p:txBody>
      </p:sp>
      <p:grpSp>
        <p:nvGrpSpPr>
          <p:cNvPr id="306228" name="Group 52"/>
          <p:cNvGrpSpPr>
            <a:grpSpLocks/>
          </p:cNvGrpSpPr>
          <p:nvPr/>
        </p:nvGrpSpPr>
        <p:grpSpPr bwMode="auto">
          <a:xfrm>
            <a:off x="5360988" y="4600575"/>
            <a:ext cx="2362200" cy="454025"/>
            <a:chOff x="2819" y="3477"/>
            <a:chExt cx="1488" cy="247"/>
          </a:xfrm>
        </p:grpSpPr>
        <p:sp>
          <p:nvSpPr>
            <p:cNvPr id="17452" name="Rectangle 53"/>
            <p:cNvSpPr>
              <a:spLocks noChangeArrowheads="1"/>
            </p:cNvSpPr>
            <p:nvPr/>
          </p:nvSpPr>
          <p:spPr bwMode="auto">
            <a:xfrm>
              <a:off x="2819" y="3477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0.5-</a:t>
              </a:r>
              <a:r>
                <a:rPr lang="en-AU" altLang="en-AU" sz="2400" b="1">
                  <a:latin typeface="Arial Narrow" pitchFamily="34" charset="0"/>
                </a:rPr>
                <a:t>0.8</a:t>
              </a:r>
              <a:endParaRPr lang="en-US" altLang="en-AU" sz="2400" b="1">
                <a:latin typeface="Arial Narrow" pitchFamily="34" charset="0"/>
              </a:endParaRPr>
            </a:p>
          </p:txBody>
        </p:sp>
        <p:sp>
          <p:nvSpPr>
            <p:cNvPr id="17453" name="Rectangle 54"/>
            <p:cNvSpPr>
              <a:spLocks noChangeArrowheads="1"/>
            </p:cNvSpPr>
            <p:nvPr/>
          </p:nvSpPr>
          <p:spPr bwMode="auto">
            <a:xfrm>
              <a:off x="3701" y="3477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0.6-</a:t>
              </a:r>
              <a:r>
                <a:rPr lang="en-AU" altLang="en-AU" sz="2400" b="1">
                  <a:latin typeface="Arial Narrow" pitchFamily="34" charset="0"/>
                </a:rPr>
                <a:t>1.2</a:t>
              </a:r>
              <a:endParaRPr lang="en-US" altLang="en-AU" sz="2400" b="1">
                <a:latin typeface="Arial Narrow" pitchFamily="34" charset="0"/>
              </a:endParaRPr>
            </a:p>
          </p:txBody>
        </p:sp>
      </p:grpSp>
      <p:grpSp>
        <p:nvGrpSpPr>
          <p:cNvPr id="306231" name="Group 55"/>
          <p:cNvGrpSpPr>
            <a:grpSpLocks/>
          </p:cNvGrpSpPr>
          <p:nvPr/>
        </p:nvGrpSpPr>
        <p:grpSpPr bwMode="auto">
          <a:xfrm>
            <a:off x="5503863" y="4964113"/>
            <a:ext cx="2219325" cy="454025"/>
            <a:chOff x="2909" y="3669"/>
            <a:chExt cx="1398" cy="247"/>
          </a:xfrm>
        </p:grpSpPr>
        <p:sp>
          <p:nvSpPr>
            <p:cNvPr id="17450" name="Rectangle 56"/>
            <p:cNvSpPr>
              <a:spLocks noChangeArrowheads="1"/>
            </p:cNvSpPr>
            <p:nvPr/>
          </p:nvSpPr>
          <p:spPr bwMode="auto">
            <a:xfrm>
              <a:off x="2909" y="3669"/>
              <a:ext cx="42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&gt;0.8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451" name="Rectangle 57"/>
            <p:cNvSpPr>
              <a:spLocks noChangeArrowheads="1"/>
            </p:cNvSpPr>
            <p:nvPr/>
          </p:nvSpPr>
          <p:spPr bwMode="auto">
            <a:xfrm>
              <a:off x="3701" y="3669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1.2-</a:t>
              </a:r>
              <a:r>
                <a:rPr lang="en-AU" altLang="en-AU" sz="2400" b="1">
                  <a:latin typeface="Arial Narrow" pitchFamily="34" charset="0"/>
                </a:rPr>
                <a:t>2.0</a:t>
              </a:r>
              <a:endParaRPr lang="en-US" altLang="en-AU" sz="2400" b="1">
                <a:latin typeface="Arial Narrow" pitchFamily="34" charset="0"/>
              </a:endParaRPr>
            </a:p>
          </p:txBody>
        </p:sp>
      </p:grpSp>
      <p:grpSp>
        <p:nvGrpSpPr>
          <p:cNvPr id="306234" name="Group 58"/>
          <p:cNvGrpSpPr>
            <a:grpSpLocks/>
          </p:cNvGrpSpPr>
          <p:nvPr/>
        </p:nvGrpSpPr>
        <p:grpSpPr bwMode="auto">
          <a:xfrm>
            <a:off x="5680075" y="5311775"/>
            <a:ext cx="2041525" cy="454025"/>
            <a:chOff x="3020" y="3861"/>
            <a:chExt cx="1286" cy="247"/>
          </a:xfrm>
        </p:grpSpPr>
        <p:sp>
          <p:nvSpPr>
            <p:cNvPr id="17448" name="Rectangle 59"/>
            <p:cNvSpPr>
              <a:spLocks noChangeArrowheads="1"/>
            </p:cNvSpPr>
            <p:nvPr/>
          </p:nvSpPr>
          <p:spPr bwMode="auto">
            <a:xfrm>
              <a:off x="3020" y="3861"/>
              <a:ext cx="20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?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449" name="Rectangle 60"/>
            <p:cNvSpPr>
              <a:spLocks noChangeArrowheads="1"/>
            </p:cNvSpPr>
            <p:nvPr/>
          </p:nvSpPr>
          <p:spPr bwMode="auto">
            <a:xfrm>
              <a:off x="3700" y="3861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 sz="2400">
                  <a:latin typeface="Arial Narrow" pitchFamily="34" charset="0"/>
                </a:rPr>
                <a:t>2.0-4.0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  <p:grpSp>
        <p:nvGrpSpPr>
          <p:cNvPr id="306237" name="Group 61"/>
          <p:cNvGrpSpPr>
            <a:grpSpLocks/>
          </p:cNvGrpSpPr>
          <p:nvPr/>
        </p:nvGrpSpPr>
        <p:grpSpPr bwMode="auto">
          <a:xfrm>
            <a:off x="3694113" y="3889375"/>
            <a:ext cx="4191000" cy="1865313"/>
            <a:chOff x="1769" y="3093"/>
            <a:chExt cx="2640" cy="1015"/>
          </a:xfrm>
        </p:grpSpPr>
        <p:sp>
          <p:nvSpPr>
            <p:cNvPr id="17442" name="Rectangle 62"/>
            <p:cNvSpPr>
              <a:spLocks noChangeArrowheads="1"/>
            </p:cNvSpPr>
            <p:nvPr/>
          </p:nvSpPr>
          <p:spPr bwMode="auto">
            <a:xfrm>
              <a:off x="2134" y="3093"/>
              <a:ext cx="48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443" name="Rectangle 63"/>
            <p:cNvSpPr>
              <a:spLocks noChangeArrowheads="1"/>
            </p:cNvSpPr>
            <p:nvPr/>
          </p:nvSpPr>
          <p:spPr bwMode="auto">
            <a:xfrm>
              <a:off x="2134" y="3285"/>
              <a:ext cx="48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444" name="Rectangle 64"/>
            <p:cNvSpPr>
              <a:spLocks noChangeArrowheads="1"/>
            </p:cNvSpPr>
            <p:nvPr/>
          </p:nvSpPr>
          <p:spPr bwMode="auto">
            <a:xfrm>
              <a:off x="1835" y="3477"/>
              <a:ext cx="78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445" name="Rectangle 65"/>
            <p:cNvSpPr>
              <a:spLocks noChangeArrowheads="1"/>
            </p:cNvSpPr>
            <p:nvPr/>
          </p:nvSpPr>
          <p:spPr bwMode="auto">
            <a:xfrm>
              <a:off x="2151" y="3669"/>
              <a:ext cx="46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446" name="Rectangle 66"/>
            <p:cNvSpPr>
              <a:spLocks noChangeArrowheads="1"/>
            </p:cNvSpPr>
            <p:nvPr/>
          </p:nvSpPr>
          <p:spPr bwMode="auto">
            <a:xfrm>
              <a:off x="1809" y="3861"/>
              <a:ext cx="80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447" name="Line 67"/>
            <p:cNvSpPr>
              <a:spLocks noChangeShapeType="1"/>
            </p:cNvSpPr>
            <p:nvPr/>
          </p:nvSpPr>
          <p:spPr bwMode="auto">
            <a:xfrm flipH="1">
              <a:off x="1769" y="3093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44" name="Group 68"/>
          <p:cNvGrpSpPr>
            <a:grpSpLocks/>
          </p:cNvGrpSpPr>
          <p:nvPr/>
        </p:nvGrpSpPr>
        <p:grpSpPr bwMode="auto">
          <a:xfrm>
            <a:off x="3144838" y="5645150"/>
            <a:ext cx="4433887" cy="454025"/>
            <a:chOff x="1754" y="3679"/>
            <a:chExt cx="2793" cy="247"/>
          </a:xfrm>
        </p:grpSpPr>
        <p:grpSp>
          <p:nvGrpSpPr>
            <p:cNvPr id="17438" name="Group 69"/>
            <p:cNvGrpSpPr>
              <a:grpSpLocks/>
            </p:cNvGrpSpPr>
            <p:nvPr/>
          </p:nvGrpSpPr>
          <p:grpSpPr bwMode="auto">
            <a:xfrm>
              <a:off x="3351" y="3679"/>
              <a:ext cx="1196" cy="247"/>
              <a:chOff x="3020" y="3861"/>
              <a:chExt cx="1196" cy="247"/>
            </a:xfrm>
          </p:grpSpPr>
          <p:sp>
            <p:nvSpPr>
              <p:cNvPr id="17440" name="Rectangle 70"/>
              <p:cNvSpPr>
                <a:spLocks noChangeArrowheads="1"/>
              </p:cNvSpPr>
              <p:nvPr/>
            </p:nvSpPr>
            <p:spPr bwMode="auto">
              <a:xfrm>
                <a:off x="3020" y="3861"/>
                <a:ext cx="202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 eaLnBrk="0" hangingPunct="0"/>
                <a:r>
                  <a:rPr lang="en-AU" altLang="en-AU" sz="2400">
                    <a:latin typeface="Arial Narrow" pitchFamily="34" charset="0"/>
                  </a:rPr>
                  <a:t>?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7441" name="Rectangle 71"/>
              <p:cNvSpPr>
                <a:spLocks noChangeArrowheads="1"/>
              </p:cNvSpPr>
              <p:nvPr/>
            </p:nvSpPr>
            <p:spPr bwMode="auto">
              <a:xfrm>
                <a:off x="3790" y="3861"/>
                <a:ext cx="426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 eaLnBrk="0" hangingPunct="0"/>
                <a:r>
                  <a:rPr lang="en-AU" altLang="en-AU" sz="2400">
                    <a:latin typeface="Arial Narrow" pitchFamily="34" charset="0"/>
                  </a:rPr>
                  <a:t>&gt;4.0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</p:grpSp>
        <p:sp>
          <p:nvSpPr>
            <p:cNvPr id="17439" name="Rectangle 72"/>
            <p:cNvSpPr>
              <a:spLocks noChangeArrowheads="1"/>
            </p:cNvSpPr>
            <p:nvPr/>
          </p:nvSpPr>
          <p:spPr bwMode="auto">
            <a:xfrm>
              <a:off x="1754" y="3679"/>
              <a:ext cx="119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AU" altLang="en-AU" sz="2400">
                  <a:latin typeface="Arial Narrow" pitchFamily="34" charset="0"/>
                </a:rPr>
                <a:t>extremely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  <p:grpSp>
        <p:nvGrpSpPr>
          <p:cNvPr id="306263" name="Group 87"/>
          <p:cNvGrpSpPr>
            <a:grpSpLocks/>
          </p:cNvGrpSpPr>
          <p:nvPr/>
        </p:nvGrpSpPr>
        <p:grpSpPr bwMode="auto">
          <a:xfrm>
            <a:off x="501650" y="5781675"/>
            <a:ext cx="8174038" cy="939800"/>
            <a:chOff x="316" y="3642"/>
            <a:chExt cx="5149" cy="592"/>
          </a:xfrm>
        </p:grpSpPr>
        <p:grpSp>
          <p:nvGrpSpPr>
            <p:cNvPr id="17424" name="Group 73"/>
            <p:cNvGrpSpPr>
              <a:grpSpLocks/>
            </p:cNvGrpSpPr>
            <p:nvPr/>
          </p:nvGrpSpPr>
          <p:grpSpPr bwMode="auto">
            <a:xfrm>
              <a:off x="339" y="3917"/>
              <a:ext cx="5126" cy="317"/>
              <a:chOff x="476" y="3793"/>
              <a:chExt cx="5126" cy="317"/>
            </a:xfrm>
          </p:grpSpPr>
          <p:sp>
            <p:nvSpPr>
              <p:cNvPr id="17426" name="Rectangle 74"/>
              <p:cNvSpPr>
                <a:spLocks noChangeArrowheads="1"/>
              </p:cNvSpPr>
              <p:nvPr/>
            </p:nvSpPr>
            <p:spPr bwMode="auto">
              <a:xfrm rot="10800000">
                <a:off x="476" y="3793"/>
                <a:ext cx="5126" cy="317"/>
              </a:xfrm>
              <a:prstGeom prst="rect">
                <a:avLst/>
              </a:prstGeom>
              <a:gradFill rotWithShape="1">
                <a:gsLst>
                  <a:gs pos="0">
                    <a:srgbClr val="FF3399">
                      <a:alpha val="29999"/>
                    </a:srgbClr>
                  </a:gs>
                  <a:gs pos="25000">
                    <a:srgbClr val="FF6633">
                      <a:alpha val="29999"/>
                    </a:srgbClr>
                  </a:gs>
                  <a:gs pos="50000">
                    <a:srgbClr val="FFFF00">
                      <a:alpha val="29999"/>
                    </a:srgbClr>
                  </a:gs>
                  <a:gs pos="75000">
                    <a:srgbClr val="01A78F">
                      <a:alpha val="29999"/>
                    </a:srgbClr>
                  </a:gs>
                  <a:gs pos="100000">
                    <a:srgbClr val="3366FF">
                      <a:alpha val="29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427" name="Rectangle 75"/>
              <p:cNvSpPr>
                <a:spLocks noChangeArrowheads="1"/>
              </p:cNvSpPr>
              <p:nvPr/>
            </p:nvSpPr>
            <p:spPr bwMode="auto">
              <a:xfrm>
                <a:off x="954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0.2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28" name="Rectangle 76"/>
              <p:cNvSpPr>
                <a:spLocks noChangeArrowheads="1"/>
              </p:cNvSpPr>
              <p:nvPr/>
            </p:nvSpPr>
            <p:spPr bwMode="auto">
              <a:xfrm>
                <a:off x="1708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0.6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29" name="Rectangle 77"/>
              <p:cNvSpPr>
                <a:spLocks noChangeArrowheads="1"/>
              </p:cNvSpPr>
              <p:nvPr/>
            </p:nvSpPr>
            <p:spPr bwMode="auto">
              <a:xfrm>
                <a:off x="2761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1.2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30" name="Rectangle 78"/>
              <p:cNvSpPr>
                <a:spLocks noChangeArrowheads="1"/>
              </p:cNvSpPr>
              <p:nvPr/>
            </p:nvSpPr>
            <p:spPr bwMode="auto">
              <a:xfrm>
                <a:off x="3497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2.0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31" name="Rectangle 79"/>
              <p:cNvSpPr>
                <a:spLocks noChangeArrowheads="1"/>
              </p:cNvSpPr>
              <p:nvPr/>
            </p:nvSpPr>
            <p:spPr bwMode="auto">
              <a:xfrm>
                <a:off x="4551" y="3800"/>
                <a:ext cx="277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800" b="1">
                    <a:solidFill>
                      <a:srgbClr val="0000FF"/>
                    </a:solidFill>
                    <a:latin typeface="Arial Narrow" pitchFamily="34" charset="0"/>
                  </a:rPr>
                  <a:t>4.0</a:t>
                </a:r>
                <a:endParaRPr lang="en-US" altLang="en-AU" sz="2800" b="1">
                  <a:solidFill>
                    <a:srgbClr val="0000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32" name="Rectangle 80"/>
              <p:cNvSpPr>
                <a:spLocks noChangeArrowheads="1"/>
              </p:cNvSpPr>
              <p:nvPr/>
            </p:nvSpPr>
            <p:spPr bwMode="auto">
              <a:xfrm>
                <a:off x="521" y="3817"/>
                <a:ext cx="390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trivial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7433" name="Rectangle 81"/>
              <p:cNvSpPr>
                <a:spLocks noChangeArrowheads="1"/>
              </p:cNvSpPr>
              <p:nvPr/>
            </p:nvSpPr>
            <p:spPr bwMode="auto">
              <a:xfrm>
                <a:off x="1274" y="3817"/>
                <a:ext cx="390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small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7434" name="Rectangle 82"/>
              <p:cNvSpPr>
                <a:spLocks noChangeArrowheads="1"/>
              </p:cNvSpPr>
              <p:nvPr/>
            </p:nvSpPr>
            <p:spPr bwMode="auto">
              <a:xfrm>
                <a:off x="2028" y="3817"/>
                <a:ext cx="689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moderate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7435" name="Rectangle 83"/>
              <p:cNvSpPr>
                <a:spLocks noChangeArrowheads="1"/>
              </p:cNvSpPr>
              <p:nvPr/>
            </p:nvSpPr>
            <p:spPr bwMode="auto">
              <a:xfrm>
                <a:off x="3081" y="3817"/>
                <a:ext cx="373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large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7436" name="Rectangle 84"/>
              <p:cNvSpPr>
                <a:spLocks noChangeArrowheads="1"/>
              </p:cNvSpPr>
              <p:nvPr/>
            </p:nvSpPr>
            <p:spPr bwMode="auto">
              <a:xfrm>
                <a:off x="3818" y="3817"/>
                <a:ext cx="71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very large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7437" name="Rectangle 85"/>
              <p:cNvSpPr>
                <a:spLocks noChangeArrowheads="1"/>
              </p:cNvSpPr>
              <p:nvPr/>
            </p:nvSpPr>
            <p:spPr bwMode="auto">
              <a:xfrm>
                <a:off x="4872" y="3817"/>
                <a:ext cx="672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18000" tIns="44450" rIns="18000" bIns="4445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AU" altLang="en-AU" sz="2400">
                    <a:latin typeface="Arial Narrow" pitchFamily="34" charset="0"/>
                  </a:rPr>
                  <a:t>ext. large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</p:grpSp>
        <p:sp>
          <p:nvSpPr>
            <p:cNvPr id="17425" name="Text Box 86"/>
            <p:cNvSpPr txBox="1">
              <a:spLocks noChangeArrowheads="1"/>
            </p:cNvSpPr>
            <p:nvPr/>
          </p:nvSpPr>
          <p:spPr bwMode="auto">
            <a:xfrm>
              <a:off x="316" y="3642"/>
              <a:ext cx="127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Arial Narrow" pitchFamily="34" charset="0"/>
                </a:rPr>
                <a:t>Complete scale: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19" grpId="0" autoUpdateAnimBg="0"/>
      <p:bldP spid="306226" grpId="0" autoUpdateAnimBg="0"/>
      <p:bldP spid="3062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44451"/>
            <a:ext cx="8924925" cy="5256758"/>
          </a:xfrm>
        </p:spPr>
        <p:txBody>
          <a:bodyPr/>
          <a:lstStyle/>
          <a:p>
            <a:r>
              <a:rPr lang="en-US" dirty="0" smtClean="0"/>
              <a:t>Cautions with standardizing</a:t>
            </a:r>
          </a:p>
          <a:p>
            <a:pPr lvl="1"/>
            <a:r>
              <a:rPr lang="en-US" dirty="0" smtClean="0"/>
              <a:t>Standardizing works only when the SD comes from a sample that is </a:t>
            </a:r>
            <a:r>
              <a:rPr lang="en-US" dirty="0" smtClean="0">
                <a:solidFill>
                  <a:srgbClr val="0000FF"/>
                </a:solidFill>
              </a:rPr>
              <a:t>representative of a well-defined population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The resulting magnitude applies only to that population.</a:t>
            </a:r>
          </a:p>
          <a:p>
            <a:pPr lvl="1"/>
            <a:r>
              <a:rPr lang="en-US" dirty="0" smtClean="0"/>
              <a:t>In a controlled trial, use the </a:t>
            </a:r>
            <a:r>
              <a:rPr lang="en-US" dirty="0" smtClean="0">
                <a:solidFill>
                  <a:srgbClr val="0000FF"/>
                </a:solidFill>
              </a:rPr>
              <a:t>baseline (pre) SD</a:t>
            </a:r>
            <a:r>
              <a:rPr lang="en-US" dirty="0" smtClean="0"/>
              <a:t>, never the SD of change scores.</a:t>
            </a:r>
          </a:p>
          <a:p>
            <a:pPr lvl="1"/>
            <a:r>
              <a:rPr lang="en-US" dirty="0" smtClean="0"/>
              <a:t>Beware of authors who show </a:t>
            </a:r>
            <a:r>
              <a:rPr lang="en-US" dirty="0" smtClean="0">
                <a:solidFill>
                  <a:srgbClr val="0000FF"/>
                </a:solidFill>
              </a:rPr>
              <a:t>standard errors of the mean</a:t>
            </a:r>
            <a:r>
              <a:rPr lang="en-US" dirty="0" smtClean="0"/>
              <a:t> (SEM) rather than standard deviations (SD).</a:t>
            </a:r>
          </a:p>
          <a:p>
            <a:pPr lvl="2"/>
            <a:r>
              <a:rPr lang="en-US" dirty="0" smtClean="0">
                <a:sym typeface="Symbol" pitchFamily="18" charset="2"/>
              </a:rPr>
              <a:t>SEM = SD/(sample size), so SEMs on graphs make effects look a lot bigger than they really are.</a:t>
            </a:r>
          </a:p>
          <a:p>
            <a:pPr lvl="1"/>
            <a:r>
              <a:rPr lang="en-US" dirty="0" smtClean="0"/>
              <a:t>Standardization may not be best for effects on means of some special variables: visual-analog scales, Likert scales, solo athletic performance…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91058"/>
            <a:ext cx="8991600" cy="66348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Visual-analog scales</a:t>
            </a:r>
          </a:p>
          <a:p>
            <a:pPr lvl="1">
              <a:defRPr/>
            </a:pPr>
            <a:r>
              <a:rPr lang="en-US" dirty="0" smtClean="0"/>
              <a:t>The respondents indicate a perception on a line like this:</a:t>
            </a:r>
          </a:p>
          <a:p>
            <a:pPr marL="263525" lvl="1" indent="0">
              <a:buFont typeface="Symbol" pitchFamily="18" charset="2"/>
              <a:buNone/>
              <a:defRPr/>
            </a:pPr>
            <a:r>
              <a:rPr lang="en-US" dirty="0" smtClean="0">
                <a:solidFill>
                  <a:srgbClr val="A50021"/>
                </a:solidFill>
              </a:rPr>
              <a:t>Rate your muscle pain by placing a mark on this scale:</a:t>
            </a:r>
          </a:p>
          <a:p>
            <a:pPr marL="263525" lvl="1" indent="0">
              <a:buFont typeface="Symbol" pitchFamily="18" charset="2"/>
              <a:buNone/>
              <a:defRPr/>
            </a:pPr>
            <a:endParaRPr lang="en-US" sz="1100" dirty="0" smtClean="0">
              <a:solidFill>
                <a:srgbClr val="990033"/>
              </a:solidFill>
            </a:endParaRPr>
          </a:p>
          <a:p>
            <a:pPr lvl="1">
              <a:defRPr/>
            </a:pPr>
            <a:endParaRPr lang="en-US" sz="1400" dirty="0" smtClean="0"/>
          </a:p>
          <a:p>
            <a:pPr lvl="1">
              <a:defRPr/>
            </a:pPr>
            <a:r>
              <a:rPr lang="en-US" dirty="0" smtClean="0"/>
              <a:t>Score the response as </a:t>
            </a:r>
            <a:r>
              <a:rPr lang="en-US" dirty="0" smtClean="0">
                <a:solidFill>
                  <a:srgbClr val="0000FF"/>
                </a:solidFill>
              </a:rPr>
              <a:t>percent of the length</a:t>
            </a:r>
            <a:r>
              <a:rPr lang="en-US" dirty="0" smtClean="0"/>
              <a:t> of the line.</a:t>
            </a:r>
          </a:p>
          <a:p>
            <a:pPr lvl="1">
              <a:defRPr/>
            </a:pPr>
            <a:r>
              <a:rPr lang="en-US" dirty="0" smtClean="0"/>
              <a:t>Magnitude thresholds: </a:t>
            </a:r>
            <a:r>
              <a:rPr lang="en-US" b="1" dirty="0" smtClean="0">
                <a:solidFill>
                  <a:srgbClr val="0000FF"/>
                </a:solidFill>
              </a:rPr>
              <a:t>±10%, 30%, 50%, 70%, 90%</a:t>
            </a:r>
            <a:r>
              <a:rPr lang="en-US" dirty="0" smtClean="0"/>
              <a:t> for small, moderate, large, very large, extremely large </a:t>
            </a:r>
            <a:r>
              <a:rPr lang="en-US" dirty="0" smtClean="0"/>
              <a:t>differences/changes.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Likert scales</a:t>
            </a:r>
          </a:p>
          <a:p>
            <a:pPr lvl="1">
              <a:defRPr/>
            </a:pPr>
            <a:r>
              <a:rPr lang="en-AU" dirty="0" smtClean="0"/>
              <a:t>Example: </a:t>
            </a:r>
            <a:r>
              <a:rPr lang="en-AU" dirty="0" smtClean="0">
                <a:solidFill>
                  <a:srgbClr val="A50021"/>
                </a:solidFill>
              </a:rPr>
              <a:t>How has the training camp affected your performance?</a:t>
            </a:r>
            <a:endParaRPr lang="en-US" dirty="0" smtClean="0">
              <a:solidFill>
                <a:srgbClr val="A50021"/>
              </a:solidFill>
            </a:endParaRPr>
          </a:p>
          <a:p>
            <a:pPr marL="263525" lvl="1" indent="0">
              <a:buFont typeface="Symbol" pitchFamily="18" charset="2"/>
              <a:buNone/>
              <a:defRPr/>
            </a:pP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       much worse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  </a:t>
            </a: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worse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 </a:t>
            </a: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no effect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 </a:t>
            </a: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better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 </a:t>
            </a: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much better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</a:t>
            </a:r>
            <a:endParaRPr lang="en-US" sz="1100" dirty="0" smtClean="0">
              <a:solidFill>
                <a:srgbClr val="A50021"/>
              </a:solidFill>
              <a:sym typeface="Wingdings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sym typeface="Wingdings"/>
              </a:rPr>
              <a:t>Most Likert-type questions have four to seven choices.</a:t>
            </a:r>
          </a:p>
          <a:p>
            <a:pPr lvl="1">
              <a:defRPr/>
            </a:pPr>
            <a:r>
              <a:rPr lang="en-US" dirty="0" smtClean="0">
                <a:sym typeface="Wingdings"/>
              </a:rPr>
              <a:t>Code them as integers (1, 2, 3, 4, 5…) and analyze as numerics.</a:t>
            </a:r>
          </a:p>
          <a:p>
            <a:pPr lvl="1">
              <a:defRPr/>
            </a:pPr>
            <a:r>
              <a:rPr lang="en-US" dirty="0" smtClean="0">
                <a:sym typeface="Wingdings"/>
              </a:rPr>
              <a:t>Magnitude thresholds are debatable.</a:t>
            </a:r>
          </a:p>
          <a:p>
            <a:pPr lvl="2">
              <a:defRPr/>
            </a:pPr>
            <a:r>
              <a:rPr lang="en-US" dirty="0" smtClean="0">
                <a:sym typeface="Wingdings"/>
              </a:rPr>
              <a:t>If you use the thresholds of the visual-analog scale as a guide, the threshold for a 6-pt scale would be ~0.5, 1.5, 2.5, 3.5 and 4.5.</a:t>
            </a:r>
          </a:p>
          <a:p>
            <a:pPr>
              <a:defRPr/>
            </a:pPr>
            <a:r>
              <a:rPr lang="en-AU" dirty="0" smtClean="0">
                <a:sym typeface="Wingdings"/>
              </a:rPr>
              <a:t>Both these scales could also be assessed by standardization.</a:t>
            </a:r>
            <a:endParaRPr lang="en-US" dirty="0" smtClean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6463" y="1278508"/>
            <a:ext cx="7021512" cy="488950"/>
            <a:chOff x="401541" y="5039941"/>
            <a:chExt cx="8054415" cy="489878"/>
          </a:xfrm>
        </p:grpSpPr>
        <p:cxnSp>
          <p:nvCxnSpPr>
            <p:cNvPr id="19462" name="Straight Connector 4"/>
            <p:cNvCxnSpPr>
              <a:cxnSpLocks noChangeShapeType="1"/>
            </p:cNvCxnSpPr>
            <p:nvPr/>
          </p:nvCxnSpPr>
          <p:spPr bwMode="auto">
            <a:xfrm>
              <a:off x="1331640" y="5305200"/>
              <a:ext cx="5342412" cy="0"/>
            </a:xfrm>
            <a:prstGeom prst="line">
              <a:avLst/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63" name="Rectangle 63"/>
            <p:cNvSpPr>
              <a:spLocks noChangeArrowheads="1"/>
            </p:cNvSpPr>
            <p:nvPr/>
          </p:nvSpPr>
          <p:spPr bwMode="auto">
            <a:xfrm>
              <a:off x="401541" y="5039941"/>
              <a:ext cx="908420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AU" altLang="en-AU" sz="2600">
                  <a:solidFill>
                    <a:srgbClr val="A50021"/>
                  </a:solidFill>
                  <a:latin typeface="Arial Narrow" pitchFamily="34" charset="0"/>
                </a:rPr>
                <a:t>none</a:t>
              </a:r>
              <a:endParaRPr lang="en-US" altLang="en-AU" sz="260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sp>
          <p:nvSpPr>
            <p:cNvPr id="19464" name="Rectangle 63"/>
            <p:cNvSpPr>
              <a:spLocks noChangeArrowheads="1"/>
            </p:cNvSpPr>
            <p:nvPr/>
          </p:nvSpPr>
          <p:spPr bwMode="auto">
            <a:xfrm>
              <a:off x="6674053" y="5039941"/>
              <a:ext cx="1781903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AU" altLang="en-AU" sz="2600" dirty="0">
                  <a:solidFill>
                    <a:srgbClr val="A50021"/>
                  </a:solidFill>
                  <a:latin typeface="Arial Narrow" pitchFamily="34" charset="0"/>
                </a:rPr>
                <a:t>unbearable</a:t>
              </a:r>
              <a:endParaRPr lang="en-US" altLang="en-AU" sz="2600" dirty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</p:grp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3187700" y="1148333"/>
            <a:ext cx="541338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AU" sz="4400" dirty="0">
                <a:latin typeface="Arial Narrow" pitchFamily="34" charset="0"/>
                <a:sym typeface="Wingdings" pitchFamily="2" charset="2"/>
              </a:rPr>
              <a:t></a:t>
            </a:r>
            <a:endParaRPr lang="en-US" altLang="en-AU" sz="4400" dirty="0">
              <a:latin typeface="Arial Narrow" pitchFamily="34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5724128" y="3738240"/>
            <a:ext cx="444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AU" sz="2600" b="1" dirty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</a:t>
            </a:r>
            <a:endParaRPr lang="en-US" altLang="en-AU" sz="2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11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116632"/>
            <a:ext cx="8924925" cy="640871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Solo athletic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performance</a:t>
            </a:r>
          </a:p>
          <a:p>
            <a:pPr lvl="1"/>
            <a:r>
              <a:rPr lang="en-US" dirty="0" smtClean="0"/>
              <a:t>For fitness tests and performance indicators of</a:t>
            </a:r>
            <a:r>
              <a:rPr lang="en-US" i="1" dirty="0" smtClean="0"/>
              <a:t> team-sport </a:t>
            </a:r>
            <a:r>
              <a:rPr lang="en-US" dirty="0" smtClean="0"/>
              <a:t>athletes, use standardization.</a:t>
            </a:r>
          </a:p>
          <a:p>
            <a:pPr lvl="1"/>
            <a:r>
              <a:rPr lang="en-US" dirty="0" smtClean="0"/>
              <a:t>But for top </a:t>
            </a:r>
            <a:r>
              <a:rPr lang="en-US" i="1" dirty="0" smtClean="0"/>
              <a:t>solo</a:t>
            </a:r>
            <a:r>
              <a:rPr lang="en-US" dirty="0" smtClean="0"/>
              <a:t> athletes, an enhancement that results in one extra medal per 10 competitions is the smallest important </a:t>
            </a:r>
            <a:r>
              <a:rPr lang="en-AU" altLang="en-AU" dirty="0" smtClean="0"/>
              <a:t>effect.</a:t>
            </a:r>
          </a:p>
          <a:p>
            <a:pPr lvl="2"/>
            <a:r>
              <a:rPr lang="en-AU" altLang="en-AU" dirty="0"/>
              <a:t>The </a:t>
            </a:r>
            <a:r>
              <a:rPr lang="en-AU" altLang="en-AU" dirty="0">
                <a:solidFill>
                  <a:srgbClr val="0000FF"/>
                </a:solidFill>
              </a:rPr>
              <a:t>within-athlete variability</a:t>
            </a:r>
            <a:r>
              <a:rPr lang="en-AU" altLang="en-AU" dirty="0"/>
              <a:t> that athletes show from one competition to the next determines this effect. Here's why…</a:t>
            </a:r>
          </a:p>
          <a:p>
            <a:pPr lvl="2"/>
            <a:r>
              <a:rPr lang="en-AU" altLang="en-AU" dirty="0" smtClean="0"/>
              <a:t>Because of </a:t>
            </a:r>
            <a:r>
              <a:rPr lang="en-AU" altLang="en-AU" dirty="0"/>
              <a:t>this variability, each of the top athletes has a good chance of winning at each </a:t>
            </a:r>
            <a:r>
              <a:rPr lang="en-AU" altLang="en-AU" dirty="0" smtClean="0"/>
              <a:t>competition:</a:t>
            </a:r>
            <a:endParaRPr lang="en-AU" sz="14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645379" y="3712520"/>
            <a:ext cx="2620235" cy="2158649"/>
            <a:chOff x="717387" y="3633876"/>
            <a:chExt cx="2620235" cy="2158649"/>
          </a:xfrm>
        </p:grpSpPr>
        <p:pic>
          <p:nvPicPr>
            <p:cNvPr id="17" name="Picture 19" descr="Untitled-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87" y="4083631"/>
              <a:ext cx="2620235" cy="170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63"/>
            <p:cNvSpPr>
              <a:spLocks noChangeArrowheads="1"/>
            </p:cNvSpPr>
            <p:nvPr/>
          </p:nvSpPr>
          <p:spPr bwMode="auto">
            <a:xfrm>
              <a:off x="1534581" y="3633876"/>
              <a:ext cx="985846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AU" altLang="en-AU" sz="2400" dirty="0" smtClean="0">
                  <a:solidFill>
                    <a:srgbClr val="990033"/>
                  </a:solidFill>
                  <a:latin typeface="Arial Narrow" pitchFamily="34" charset="0"/>
                </a:rPr>
                <a:t>Race 1</a:t>
              </a:r>
              <a:endParaRPr lang="en-US" altLang="en-AU" sz="2400" dirty="0">
                <a:solidFill>
                  <a:srgbClr val="990033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02938" y="3918553"/>
            <a:ext cx="2648421" cy="2160687"/>
            <a:chOff x="3474946" y="4042603"/>
            <a:chExt cx="2648421" cy="2160687"/>
          </a:xfrm>
        </p:grpSpPr>
        <p:pic>
          <p:nvPicPr>
            <p:cNvPr id="20" name="Picture 16" descr="untitled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946" y="4501703"/>
              <a:ext cx="2648421" cy="17015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3"/>
            <p:cNvSpPr>
              <a:spLocks noChangeArrowheads="1"/>
            </p:cNvSpPr>
            <p:nvPr/>
          </p:nvSpPr>
          <p:spPr bwMode="auto">
            <a:xfrm>
              <a:off x="4306233" y="4042603"/>
              <a:ext cx="985846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AU" altLang="en-AU" sz="2400" dirty="0" smtClean="0">
                  <a:solidFill>
                    <a:srgbClr val="990033"/>
                  </a:solidFill>
                  <a:latin typeface="Arial Narrow" pitchFamily="34" charset="0"/>
                </a:rPr>
                <a:t>Race 2</a:t>
              </a:r>
              <a:endParaRPr lang="en-US" altLang="en-AU" sz="2400" dirty="0">
                <a:solidFill>
                  <a:srgbClr val="990033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89798" y="4123002"/>
            <a:ext cx="2630674" cy="2186318"/>
            <a:chOff x="6261806" y="4417137"/>
            <a:chExt cx="2630674" cy="2186318"/>
          </a:xfrm>
        </p:grpSpPr>
        <p:pic>
          <p:nvPicPr>
            <p:cNvPr id="23" name="Picture 22" descr="Untitled-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806" y="4894560"/>
              <a:ext cx="2630674" cy="17088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63"/>
            <p:cNvSpPr>
              <a:spLocks noChangeArrowheads="1"/>
            </p:cNvSpPr>
            <p:nvPr/>
          </p:nvSpPr>
          <p:spPr bwMode="auto">
            <a:xfrm>
              <a:off x="7084220" y="4417137"/>
              <a:ext cx="985846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AU" altLang="en-AU" sz="2400" dirty="0" smtClean="0">
                  <a:solidFill>
                    <a:srgbClr val="990033"/>
                  </a:solidFill>
                  <a:latin typeface="Arial Narrow" pitchFamily="34" charset="0"/>
                </a:rPr>
                <a:t>Race 3</a:t>
              </a:r>
              <a:endParaRPr lang="en-US" altLang="en-AU" sz="2400" dirty="0">
                <a:solidFill>
                  <a:srgbClr val="990033"/>
                </a:solidFill>
                <a:latin typeface="Arial Narrow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" y="116633"/>
            <a:ext cx="8991600" cy="6264696"/>
          </a:xfrm>
        </p:spPr>
        <p:txBody>
          <a:bodyPr/>
          <a:lstStyle/>
          <a:p>
            <a:pPr lvl="1"/>
            <a:r>
              <a:rPr lang="en-US" dirty="0" smtClean="0"/>
              <a:t>Your athlete needs </a:t>
            </a:r>
            <a:r>
              <a:rPr lang="en-US" dirty="0"/>
              <a:t>an enhancement that overcomes </a:t>
            </a:r>
            <a:r>
              <a:rPr lang="en-US" dirty="0" smtClean="0"/>
              <a:t>this </a:t>
            </a:r>
            <a:r>
              <a:rPr lang="en-US" dirty="0"/>
              <a:t>variability to give </a:t>
            </a:r>
            <a:r>
              <a:rPr lang="en-US" dirty="0" smtClean="0"/>
              <a:t>her or him </a:t>
            </a:r>
            <a:r>
              <a:rPr lang="en-US" dirty="0"/>
              <a:t>a bigger chance of a medal</a:t>
            </a:r>
            <a:r>
              <a:rPr lang="en-US" dirty="0" smtClean="0"/>
              <a:t>.</a:t>
            </a:r>
          </a:p>
          <a:p>
            <a:pPr lvl="1"/>
            <a:r>
              <a:rPr lang="en-AU" altLang="en-AU" dirty="0"/>
              <a:t>Simulations show </a:t>
            </a:r>
            <a:r>
              <a:rPr lang="en-AU" altLang="en-AU" dirty="0" smtClean="0"/>
              <a:t>an enhancement</a:t>
            </a:r>
            <a:br>
              <a:rPr lang="en-AU" altLang="en-AU" dirty="0" smtClean="0"/>
            </a:br>
            <a:r>
              <a:rPr lang="en-AU" altLang="en-AU" dirty="0" smtClean="0"/>
              <a:t>of </a:t>
            </a:r>
            <a:r>
              <a:rPr lang="en-AU" altLang="en-AU" dirty="0"/>
              <a:t>0.3 of an </a:t>
            </a:r>
            <a:r>
              <a:rPr lang="en-AU" altLang="en-AU" dirty="0" smtClean="0"/>
              <a:t>athlete's typical </a:t>
            </a:r>
            <a:r>
              <a:rPr lang="en-AU" altLang="en-AU" dirty="0"/>
              <a:t>variability </a:t>
            </a:r>
            <a:r>
              <a:rPr lang="en-AU" altLang="en-AU" dirty="0" smtClean="0"/>
              <a:t/>
            </a:r>
            <a:br>
              <a:rPr lang="en-AU" altLang="en-AU" dirty="0" smtClean="0"/>
            </a:br>
            <a:r>
              <a:rPr lang="en-AU" altLang="en-AU" dirty="0" smtClean="0"/>
              <a:t>from competition to competition gives</a:t>
            </a:r>
            <a:br>
              <a:rPr lang="en-AU" altLang="en-AU" dirty="0" smtClean="0"/>
            </a:br>
            <a:r>
              <a:rPr lang="en-AU" altLang="en-AU" dirty="0" smtClean="0"/>
              <a:t>one extra win every 10 competitions.</a:t>
            </a:r>
            <a:endParaRPr lang="en-AU" altLang="en-AU" dirty="0"/>
          </a:p>
          <a:p>
            <a:pPr lvl="2"/>
            <a:r>
              <a:rPr lang="en-AU" dirty="0" smtClean="0"/>
              <a:t>Example: if the variability is an SD </a:t>
            </a:r>
            <a:br>
              <a:rPr lang="en-AU" dirty="0" smtClean="0"/>
            </a:br>
            <a:r>
              <a:rPr lang="en-AU" dirty="0" smtClean="0"/>
              <a:t>(coefficient of variation) of 1%, the </a:t>
            </a:r>
            <a:br>
              <a:rPr lang="en-AU" dirty="0" smtClean="0"/>
            </a:br>
            <a:r>
              <a:rPr lang="en-AU" dirty="0" smtClean="0"/>
              <a:t>smallest important enhancement is 0.3%.</a:t>
            </a:r>
          </a:p>
          <a:p>
            <a:pPr lvl="2"/>
            <a:r>
              <a:rPr lang="en-AU" dirty="0" smtClean="0"/>
              <a:t>In some early publications I have mistakenly referred to 0.5 of the variability as the smallest effect.</a:t>
            </a:r>
            <a:endParaRPr lang="en-US" dirty="0" smtClean="0"/>
          </a:p>
          <a:p>
            <a:pPr lvl="1"/>
            <a:r>
              <a:rPr lang="en-AU" dirty="0" smtClean="0"/>
              <a:t>Small, moderate</a:t>
            </a:r>
            <a:r>
              <a:rPr lang="en-AU" dirty="0"/>
              <a:t>, large, very large and extremely large effects result in an extra </a:t>
            </a:r>
            <a:r>
              <a:rPr lang="en-AU" dirty="0" smtClean="0"/>
              <a:t>1, 3</a:t>
            </a:r>
            <a:r>
              <a:rPr lang="en-AU" dirty="0"/>
              <a:t>, 5, 7 and 9 medals in every 10 competitions.</a:t>
            </a:r>
          </a:p>
          <a:p>
            <a:pPr lvl="1"/>
            <a:r>
              <a:rPr lang="en-AU" dirty="0"/>
              <a:t>The corresponding enhancements as </a:t>
            </a:r>
            <a:r>
              <a:rPr lang="en-AU" dirty="0">
                <a:solidFill>
                  <a:srgbClr val="0000FF"/>
                </a:solidFill>
              </a:rPr>
              <a:t>factors of the variability</a:t>
            </a:r>
            <a:r>
              <a:rPr lang="en-AU" dirty="0"/>
              <a:t> </a:t>
            </a:r>
            <a:r>
              <a:rPr lang="en-AU" dirty="0" smtClean="0"/>
              <a:t>are: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04826" y="989842"/>
            <a:ext cx="3271630" cy="2079118"/>
            <a:chOff x="5404826" y="989842"/>
            <a:chExt cx="3271630" cy="2079118"/>
          </a:xfrm>
        </p:grpSpPr>
        <p:pic>
          <p:nvPicPr>
            <p:cNvPr id="5" name="Picture 7" descr="Untitled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826" y="1196752"/>
              <a:ext cx="3271630" cy="18722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rot="3429924">
              <a:off x="5964677" y="1244098"/>
              <a:ext cx="868874" cy="360362"/>
            </a:xfrm>
            <a:prstGeom prst="rightArrow">
              <a:avLst>
                <a:gd name="adj1" fmla="val 42380"/>
                <a:gd name="adj2" fmla="val 13950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610939" y="5662067"/>
            <a:ext cx="8137525" cy="503237"/>
            <a:chOff x="476" y="3793"/>
            <a:chExt cx="5126" cy="317"/>
          </a:xfrm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954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 dirty="0">
                  <a:solidFill>
                    <a:srgbClr val="0000FF"/>
                  </a:solidFill>
                  <a:latin typeface="Arial Narrow" pitchFamily="34" charset="0"/>
                </a:rPr>
                <a:t>0.3</a:t>
              </a:r>
              <a:endParaRPr lang="en-US" altLang="en-A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55"/>
            <p:cNvSpPr>
              <a:spLocks noChangeArrowheads="1"/>
            </p:cNvSpPr>
            <p:nvPr/>
          </p:nvSpPr>
          <p:spPr bwMode="auto">
            <a:xfrm>
              <a:off x="1708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0.9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56"/>
            <p:cNvSpPr>
              <a:spLocks noChangeArrowheads="1"/>
            </p:cNvSpPr>
            <p:nvPr/>
          </p:nvSpPr>
          <p:spPr bwMode="auto">
            <a:xfrm>
              <a:off x="2761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1.6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3497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2.5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58"/>
            <p:cNvSpPr>
              <a:spLocks noChangeArrowheads="1"/>
            </p:cNvSpPr>
            <p:nvPr/>
          </p:nvSpPr>
          <p:spPr bwMode="auto">
            <a:xfrm>
              <a:off x="4551" y="3800"/>
              <a:ext cx="27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4.0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59"/>
            <p:cNvSpPr>
              <a:spLocks noChangeArrowheads="1"/>
            </p:cNvSpPr>
            <p:nvPr/>
          </p:nvSpPr>
          <p:spPr bwMode="auto">
            <a:xfrm>
              <a:off x="521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5" name="Rectangle 60"/>
            <p:cNvSpPr>
              <a:spLocks noChangeArrowheads="1"/>
            </p:cNvSpPr>
            <p:nvPr/>
          </p:nvSpPr>
          <p:spPr bwMode="auto">
            <a:xfrm>
              <a:off x="1274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6" name="Rectangle 61"/>
            <p:cNvSpPr>
              <a:spLocks noChangeArrowheads="1"/>
            </p:cNvSpPr>
            <p:nvPr/>
          </p:nvSpPr>
          <p:spPr bwMode="auto">
            <a:xfrm>
              <a:off x="2028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3081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" name="Rectangle 63"/>
            <p:cNvSpPr>
              <a:spLocks noChangeArrowheads="1"/>
            </p:cNvSpPr>
            <p:nvPr/>
          </p:nvSpPr>
          <p:spPr bwMode="auto">
            <a:xfrm>
              <a:off x="3818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9" name="Rectangle 64"/>
            <p:cNvSpPr>
              <a:spLocks noChangeArrowheads="1"/>
            </p:cNvSpPr>
            <p:nvPr/>
          </p:nvSpPr>
          <p:spPr bwMode="auto">
            <a:xfrm>
              <a:off x="4873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6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1438" y="33338"/>
            <a:ext cx="8993187" cy="585787"/>
          </a:xfrm>
        </p:spPr>
        <p:txBody>
          <a:bodyPr tIns="36000" anchor="ctr" anchorCtr="0"/>
          <a:lstStyle/>
          <a:p>
            <a:r>
              <a:rPr lang="en-US" dirty="0" smtClean="0"/>
              <a:t>Making Inferences (Decisions or Conclusions)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1438" y="614934"/>
            <a:ext cx="8991600" cy="6214130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Every sample gives a different value for a statistic, owing to </a:t>
            </a:r>
            <a:r>
              <a:rPr lang="en-US" dirty="0" smtClean="0">
                <a:solidFill>
                  <a:srgbClr val="0000FF"/>
                </a:solidFill>
              </a:rPr>
              <a:t>sampling variation</a:t>
            </a:r>
            <a:r>
              <a:rPr lang="en-US" dirty="0" smtClean="0"/>
              <a:t>.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So, the value of a sample statistic is only an estimate of the </a:t>
            </a:r>
            <a:r>
              <a:rPr lang="en-US" dirty="0" smtClean="0">
                <a:solidFill>
                  <a:srgbClr val="0000FF"/>
                </a:solidFill>
              </a:rPr>
              <a:t>true (right, real, actual, very large sample, or population) value</a:t>
            </a:r>
            <a:r>
              <a:rPr lang="en-US" dirty="0" smtClean="0"/>
              <a:t>.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But people want to make an inference about the </a:t>
            </a:r>
            <a:r>
              <a:rPr lang="en-US" i="1" dirty="0" smtClean="0"/>
              <a:t>true</a:t>
            </a:r>
            <a:r>
              <a:rPr lang="en-US" dirty="0" smtClean="0"/>
              <a:t> value.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The best inferential statistic for this purpose is the </a:t>
            </a:r>
            <a:r>
              <a:rPr lang="en-US" dirty="0" smtClean="0">
                <a:solidFill>
                  <a:srgbClr val="0000FF"/>
                </a:solidFill>
              </a:rPr>
              <a:t>confidence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interval</a:t>
            </a:r>
            <a:r>
              <a:rPr lang="en-US" dirty="0" smtClean="0"/>
              <a:t>: the range within which the true value is likely to fall.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"Likely" is usually 95%, so there is a 95% chance the true value is included in the confidence interval (and a 5% chance it is not).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rgbClr val="0000FF"/>
                </a:solidFill>
              </a:rPr>
              <a:t>Confidence </a:t>
            </a:r>
            <a:r>
              <a:rPr lang="en-US" i="1" dirty="0" smtClean="0">
                <a:solidFill>
                  <a:srgbClr val="0000FF"/>
                </a:solidFill>
              </a:rPr>
              <a:t>limits</a:t>
            </a:r>
            <a:r>
              <a:rPr lang="en-US" dirty="0" smtClean="0"/>
              <a:t> are the lower and upper ends of the interval.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The limits represent how small and how large the effect "could" be.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All effects should be shown with a confidence interval or limits.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Example: the altitude camp produced an average increase in peak power of 2.2 % (95% confidence interval -0.6 to 5.0 %).</a:t>
            </a:r>
          </a:p>
          <a:p>
            <a:pPr lvl="1">
              <a:lnSpc>
                <a:spcPct val="94000"/>
              </a:lnSpc>
            </a:pPr>
            <a:r>
              <a:rPr lang="en-AU" dirty="0"/>
              <a:t>But confidence limits </a:t>
            </a:r>
            <a:r>
              <a:rPr lang="en-AU" i="1" dirty="0"/>
              <a:t>alone </a:t>
            </a:r>
            <a:r>
              <a:rPr lang="en-AU" dirty="0"/>
              <a:t>don't provide an inference</a:t>
            </a:r>
            <a:r>
              <a:rPr lang="en-AU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188640"/>
            <a:ext cx="8924925" cy="6408712"/>
          </a:xfrm>
        </p:spPr>
        <p:txBody>
          <a:bodyPr/>
          <a:lstStyle/>
          <a:p>
            <a:r>
              <a:rPr lang="en-US" altLang="en-US" dirty="0" smtClean="0"/>
              <a:t>Beware: smallest effect on athletic performance in </a:t>
            </a:r>
            <a:r>
              <a:rPr lang="en-US" altLang="en-US" b="1" dirty="0" smtClean="0">
                <a:solidFill>
                  <a:srgbClr val="0000FF"/>
                </a:solidFill>
              </a:rPr>
              <a:t>performance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tests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smtClean="0"/>
              <a:t>depends on </a:t>
            </a:r>
            <a:r>
              <a:rPr lang="en-US" altLang="en-US" dirty="0" smtClean="0">
                <a:solidFill>
                  <a:srgbClr val="0000FF"/>
                </a:solidFill>
              </a:rPr>
              <a:t>method of measurement</a:t>
            </a:r>
            <a:r>
              <a:rPr lang="en-US" altLang="en-US" dirty="0" smtClean="0"/>
              <a:t>, because…</a:t>
            </a:r>
          </a:p>
          <a:p>
            <a:pPr lvl="1"/>
            <a:r>
              <a:rPr lang="en-US" altLang="en-US" dirty="0" smtClean="0"/>
              <a:t>A percent change in an athlete's ability to output power results in different percent changes in performance in different tests.</a:t>
            </a:r>
          </a:p>
          <a:p>
            <a:pPr lvl="1"/>
            <a:r>
              <a:rPr lang="en-US" altLang="en-US" dirty="0" smtClean="0"/>
              <a:t>These differences are due to the power-duration relationship for performance and the power-speed relationship for different modes of exercise.</a:t>
            </a:r>
          </a:p>
          <a:p>
            <a:pPr lvl="1"/>
            <a:r>
              <a:rPr lang="en-US" altLang="en-US" dirty="0" smtClean="0"/>
              <a:t>Example: a 1% change in endurance power output produces the following changes…</a:t>
            </a:r>
          </a:p>
          <a:p>
            <a:pPr lvl="2"/>
            <a:r>
              <a:rPr lang="en-US" altLang="en-US" dirty="0" smtClean="0"/>
              <a:t>1% in running time-trial speed or time;</a:t>
            </a:r>
          </a:p>
          <a:p>
            <a:pPr lvl="2"/>
            <a:r>
              <a:rPr lang="en-US" altLang="en-US" dirty="0" smtClean="0"/>
              <a:t>~0.4% in road-cycling time-trial time;</a:t>
            </a:r>
          </a:p>
          <a:p>
            <a:pPr lvl="2"/>
            <a:r>
              <a:rPr lang="en-US" altLang="en-US" dirty="0" smtClean="0"/>
              <a:t>0.3% in rowing-ergometer time-trial time;</a:t>
            </a:r>
          </a:p>
          <a:p>
            <a:pPr lvl="2"/>
            <a:r>
              <a:rPr lang="en-US" altLang="en-US" dirty="0" smtClean="0"/>
              <a:t>~15% in time to exhaustion in a constant-power test.</a:t>
            </a:r>
          </a:p>
          <a:p>
            <a:pPr lvl="2"/>
            <a:r>
              <a:rPr lang="en-US" altLang="en-US" dirty="0" smtClean="0"/>
              <a:t>A hard-to-interpret change in any test following a fatiguing pre-load. (But such tests can be interpreted for cycling road races: see </a:t>
            </a:r>
            <a:r>
              <a:rPr lang="en-US" altLang="en-US" dirty="0" err="1" smtClean="0"/>
              <a:t>Bonetti</a:t>
            </a:r>
            <a:r>
              <a:rPr lang="en-US" altLang="en-US" dirty="0" smtClean="0"/>
              <a:t> and Hopkins, </a:t>
            </a:r>
            <a:r>
              <a:rPr lang="en-US" dirty="0" err="1"/>
              <a:t>Sportscience</a:t>
            </a:r>
            <a:r>
              <a:rPr lang="en-US" dirty="0"/>
              <a:t> 14, 63-70, </a:t>
            </a:r>
            <a:r>
              <a:rPr lang="en-US" dirty="0" smtClean="0"/>
              <a:t>2010.)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24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075" y="44450"/>
            <a:ext cx="8937625" cy="5328766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0066"/>
                </a:solidFill>
              </a:rPr>
              <a:t>Slope (or Gradient)</a:t>
            </a:r>
          </a:p>
          <a:p>
            <a:pPr>
              <a:defRPr/>
            </a:pPr>
            <a:r>
              <a:rPr lang="en-US" dirty="0" smtClean="0"/>
              <a:t>Used when </a:t>
            </a:r>
            <a:r>
              <a:rPr lang="en-US" dirty="0"/>
              <a:t>the predictor and dependent </a:t>
            </a:r>
            <a:r>
              <a:rPr lang="en-US" dirty="0" smtClean="0"/>
              <a:t>are </a:t>
            </a:r>
            <a:br>
              <a:rPr lang="en-US" dirty="0" smtClean="0"/>
            </a:br>
            <a:r>
              <a:rPr lang="en-US" dirty="0" smtClean="0"/>
              <a:t>both numeric </a:t>
            </a:r>
            <a:r>
              <a:rPr lang="en-US" dirty="0"/>
              <a:t>and a </a:t>
            </a:r>
            <a:r>
              <a:rPr lang="en-US" dirty="0" smtClean="0">
                <a:solidFill>
                  <a:srgbClr val="0000FF"/>
                </a:solidFill>
              </a:rPr>
              <a:t>straight line</a:t>
            </a:r>
            <a:r>
              <a:rPr lang="en-US" dirty="0" smtClean="0"/>
              <a:t> fits the trend.</a:t>
            </a:r>
            <a:endParaRPr lang="en-US" dirty="0"/>
          </a:p>
          <a:p>
            <a:pPr>
              <a:defRPr/>
            </a:pPr>
            <a:r>
              <a:rPr lang="en-US" dirty="0" smtClean="0"/>
              <a:t>The unit of the predictor is </a:t>
            </a:r>
            <a:r>
              <a:rPr lang="en-US" dirty="0" smtClean="0">
                <a:solidFill>
                  <a:srgbClr val="0000FF"/>
                </a:solidFill>
              </a:rPr>
              <a:t>arbitrary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Example: a 2% per year decline in activity </a:t>
            </a:r>
            <a:br>
              <a:rPr lang="en-US" dirty="0" smtClean="0"/>
            </a:br>
            <a:r>
              <a:rPr lang="en-US" dirty="0" smtClean="0"/>
              <a:t>seems trivial… </a:t>
            </a:r>
          </a:p>
          <a:p>
            <a:pPr marL="344487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yet 20% per decade seems large.</a:t>
            </a:r>
          </a:p>
          <a:p>
            <a:pPr lvl="1">
              <a:defRPr/>
            </a:pPr>
            <a:r>
              <a:rPr lang="en-US" dirty="0" smtClean="0"/>
              <a:t>So it's best to express a slope as the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difference in the dependent </a:t>
            </a:r>
            <a:r>
              <a:rPr lang="en-US" b="1" dirty="0" smtClean="0">
                <a:solidFill>
                  <a:srgbClr val="0000FF"/>
                </a:solidFill>
              </a:rPr>
              <a:t>per two SDs</a:t>
            </a:r>
            <a:r>
              <a:rPr lang="en-US" dirty="0" smtClean="0"/>
              <a:t> of predictor.</a:t>
            </a:r>
          </a:p>
          <a:p>
            <a:pPr lvl="2">
              <a:defRPr/>
            </a:pPr>
            <a:r>
              <a:rPr lang="en-US" dirty="0" smtClean="0"/>
              <a:t>It gives the </a:t>
            </a:r>
            <a:r>
              <a:rPr lang="en-US" dirty="0" smtClean="0">
                <a:solidFill>
                  <a:srgbClr val="0000FF"/>
                </a:solidFill>
              </a:rPr>
              <a:t>difference in the dependent </a:t>
            </a:r>
            <a:r>
              <a:rPr lang="en-US" dirty="0" smtClean="0"/>
              <a:t>(physical activity) between subjects with a </a:t>
            </a:r>
            <a:r>
              <a:rPr lang="en-US" dirty="0" smtClean="0">
                <a:solidFill>
                  <a:srgbClr val="0000FF"/>
                </a:solidFill>
              </a:rPr>
              <a:t>typically low and high value of the predictor</a:t>
            </a:r>
            <a:r>
              <a:rPr lang="en-US" dirty="0" smtClean="0"/>
              <a:t> (age).</a:t>
            </a:r>
          </a:p>
          <a:p>
            <a:pPr lvl="2">
              <a:defRPr/>
            </a:pPr>
            <a:r>
              <a:rPr lang="en-US" dirty="0" smtClean="0"/>
              <a:t>The SD for standardizing the resulting effect is the standard error of the estimate (the scatter about the line).</a:t>
            </a:r>
          </a:p>
        </p:txBody>
      </p:sp>
      <p:grpSp>
        <p:nvGrpSpPr>
          <p:cNvPr id="204910" name="Group 110"/>
          <p:cNvGrpSpPr>
            <a:grpSpLocks/>
          </p:cNvGrpSpPr>
          <p:nvPr/>
        </p:nvGrpSpPr>
        <p:grpSpPr bwMode="auto">
          <a:xfrm>
            <a:off x="6667500" y="188913"/>
            <a:ext cx="2233613" cy="2865437"/>
            <a:chOff x="4240" y="657"/>
            <a:chExt cx="1407" cy="1805"/>
          </a:xfrm>
        </p:grpSpPr>
        <p:sp>
          <p:nvSpPr>
            <p:cNvPr id="21515" name="Rectangle 21"/>
            <p:cNvSpPr>
              <a:spLocks noChangeArrowheads="1"/>
            </p:cNvSpPr>
            <p:nvPr/>
          </p:nvSpPr>
          <p:spPr bwMode="auto">
            <a:xfrm>
              <a:off x="4872" y="2198"/>
              <a:ext cx="305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 dirty="0">
                  <a:solidFill>
                    <a:srgbClr val="990000"/>
                  </a:solidFill>
                  <a:latin typeface="Arial Narrow" pitchFamily="34" charset="0"/>
                </a:rPr>
                <a:t>Age</a:t>
              </a:r>
            </a:p>
          </p:txBody>
        </p:sp>
        <p:sp>
          <p:nvSpPr>
            <p:cNvPr id="21516" name="Rectangle 22"/>
            <p:cNvSpPr>
              <a:spLocks noChangeArrowheads="1"/>
            </p:cNvSpPr>
            <p:nvPr/>
          </p:nvSpPr>
          <p:spPr bwMode="auto">
            <a:xfrm>
              <a:off x="4240" y="657"/>
              <a:ext cx="125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050" tIns="26987" rIns="19050" bIns="26987">
              <a:spAutoFit/>
            </a:bodyPr>
            <a:lstStyle/>
            <a:p>
              <a:pPr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Physical activity</a:t>
              </a:r>
            </a:p>
          </p:txBody>
        </p:sp>
        <p:sp>
          <p:nvSpPr>
            <p:cNvPr id="21517" name="Rectangle 20"/>
            <p:cNvSpPr>
              <a:spLocks noChangeArrowheads="1"/>
            </p:cNvSpPr>
            <p:nvPr/>
          </p:nvSpPr>
          <p:spPr bwMode="auto">
            <a:xfrm flipH="1">
              <a:off x="4367" y="934"/>
              <a:ext cx="1279" cy="11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1518" name="AutoShape 24"/>
            <p:cNvSpPr>
              <a:spLocks noChangeArrowheads="1"/>
            </p:cNvSpPr>
            <p:nvPr/>
          </p:nvSpPr>
          <p:spPr bwMode="auto">
            <a:xfrm flipH="1" flipV="1">
              <a:off x="5376" y="154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9" name="AutoShape 25"/>
            <p:cNvSpPr>
              <a:spLocks noChangeArrowheads="1"/>
            </p:cNvSpPr>
            <p:nvPr/>
          </p:nvSpPr>
          <p:spPr bwMode="auto">
            <a:xfrm flipH="1" flipV="1">
              <a:off x="5287" y="1230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0" name="AutoShape 26"/>
            <p:cNvSpPr>
              <a:spLocks noChangeArrowheads="1"/>
            </p:cNvSpPr>
            <p:nvPr/>
          </p:nvSpPr>
          <p:spPr bwMode="auto">
            <a:xfrm flipH="1" flipV="1">
              <a:off x="5331" y="162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1" name="AutoShape 27"/>
            <p:cNvSpPr>
              <a:spLocks noChangeArrowheads="1"/>
            </p:cNvSpPr>
            <p:nvPr/>
          </p:nvSpPr>
          <p:spPr bwMode="auto">
            <a:xfrm>
              <a:off x="5108" y="1366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2" name="AutoShape 28"/>
            <p:cNvSpPr>
              <a:spLocks noChangeArrowheads="1"/>
            </p:cNvSpPr>
            <p:nvPr/>
          </p:nvSpPr>
          <p:spPr bwMode="auto">
            <a:xfrm>
              <a:off x="5062" y="1866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3" name="AutoShape 29"/>
            <p:cNvSpPr>
              <a:spLocks noChangeArrowheads="1"/>
            </p:cNvSpPr>
            <p:nvPr/>
          </p:nvSpPr>
          <p:spPr bwMode="auto">
            <a:xfrm>
              <a:off x="5107" y="164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4" name="AutoShape 30"/>
            <p:cNvSpPr>
              <a:spLocks noChangeArrowheads="1"/>
            </p:cNvSpPr>
            <p:nvPr/>
          </p:nvSpPr>
          <p:spPr bwMode="auto">
            <a:xfrm>
              <a:off x="4614" y="1503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5" name="AutoShape 31"/>
            <p:cNvSpPr>
              <a:spLocks noChangeArrowheads="1"/>
            </p:cNvSpPr>
            <p:nvPr/>
          </p:nvSpPr>
          <p:spPr bwMode="auto">
            <a:xfrm>
              <a:off x="4704" y="1412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6" name="AutoShape 32"/>
            <p:cNvSpPr>
              <a:spLocks noChangeArrowheads="1"/>
            </p:cNvSpPr>
            <p:nvPr/>
          </p:nvSpPr>
          <p:spPr bwMode="auto">
            <a:xfrm>
              <a:off x="4694" y="132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7" name="AutoShape 33"/>
            <p:cNvSpPr>
              <a:spLocks noChangeArrowheads="1"/>
            </p:cNvSpPr>
            <p:nvPr/>
          </p:nvSpPr>
          <p:spPr bwMode="auto">
            <a:xfrm flipH="1" flipV="1">
              <a:off x="4838" y="114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8" name="AutoShape 34"/>
            <p:cNvSpPr>
              <a:spLocks noChangeArrowheads="1"/>
            </p:cNvSpPr>
            <p:nvPr/>
          </p:nvSpPr>
          <p:spPr bwMode="auto">
            <a:xfrm flipH="1" flipV="1">
              <a:off x="5017" y="132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9" name="AutoShape 35"/>
            <p:cNvSpPr>
              <a:spLocks noChangeArrowheads="1"/>
            </p:cNvSpPr>
            <p:nvPr/>
          </p:nvSpPr>
          <p:spPr bwMode="auto">
            <a:xfrm flipH="1">
              <a:off x="5511" y="1644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0" name="AutoShape 36"/>
            <p:cNvSpPr>
              <a:spLocks noChangeArrowheads="1"/>
            </p:cNvSpPr>
            <p:nvPr/>
          </p:nvSpPr>
          <p:spPr bwMode="auto">
            <a:xfrm flipH="1">
              <a:off x="5376" y="191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1" name="AutoShape 37"/>
            <p:cNvSpPr>
              <a:spLocks noChangeArrowheads="1"/>
            </p:cNvSpPr>
            <p:nvPr/>
          </p:nvSpPr>
          <p:spPr bwMode="auto">
            <a:xfrm flipH="1">
              <a:off x="5472" y="1855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2" name="AutoShape 38"/>
            <p:cNvSpPr>
              <a:spLocks noChangeArrowheads="1"/>
            </p:cNvSpPr>
            <p:nvPr/>
          </p:nvSpPr>
          <p:spPr bwMode="auto">
            <a:xfrm flipV="1">
              <a:off x="4793" y="126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3" name="AutoShape 39"/>
            <p:cNvSpPr>
              <a:spLocks noChangeArrowheads="1"/>
            </p:cNvSpPr>
            <p:nvPr/>
          </p:nvSpPr>
          <p:spPr bwMode="auto">
            <a:xfrm flipV="1">
              <a:off x="5197" y="200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4" name="AutoShape 40"/>
            <p:cNvSpPr>
              <a:spLocks noChangeArrowheads="1"/>
            </p:cNvSpPr>
            <p:nvPr/>
          </p:nvSpPr>
          <p:spPr bwMode="auto">
            <a:xfrm flipV="1">
              <a:off x="5107" y="182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5" name="AutoShape 41"/>
            <p:cNvSpPr>
              <a:spLocks noChangeArrowheads="1"/>
            </p:cNvSpPr>
            <p:nvPr/>
          </p:nvSpPr>
          <p:spPr bwMode="auto">
            <a:xfrm rot="5400000" flipH="1" flipV="1">
              <a:off x="5032" y="1694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6" name="AutoShape 42"/>
            <p:cNvSpPr>
              <a:spLocks noChangeArrowheads="1"/>
            </p:cNvSpPr>
            <p:nvPr/>
          </p:nvSpPr>
          <p:spPr bwMode="auto">
            <a:xfrm rot="5400000">
              <a:off x="4524" y="1006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7" name="AutoShape 43"/>
            <p:cNvSpPr>
              <a:spLocks noChangeArrowheads="1"/>
            </p:cNvSpPr>
            <p:nvPr/>
          </p:nvSpPr>
          <p:spPr bwMode="auto">
            <a:xfrm rot="5400000">
              <a:off x="4525" y="145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8" name="AutoShape 44"/>
            <p:cNvSpPr>
              <a:spLocks noChangeArrowheads="1"/>
            </p:cNvSpPr>
            <p:nvPr/>
          </p:nvSpPr>
          <p:spPr bwMode="auto">
            <a:xfrm rot="5400000">
              <a:off x="4462" y="123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9" name="AutoShape 45"/>
            <p:cNvSpPr>
              <a:spLocks noChangeArrowheads="1"/>
            </p:cNvSpPr>
            <p:nvPr/>
          </p:nvSpPr>
          <p:spPr bwMode="auto">
            <a:xfrm rot="5400000" flipH="1" flipV="1">
              <a:off x="4749" y="120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0" name="AutoShape 46"/>
            <p:cNvSpPr>
              <a:spLocks noChangeArrowheads="1"/>
            </p:cNvSpPr>
            <p:nvPr/>
          </p:nvSpPr>
          <p:spPr bwMode="auto">
            <a:xfrm rot="5400000" flipH="1" flipV="1">
              <a:off x="4746" y="1037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1" name="AutoShape 47"/>
            <p:cNvSpPr>
              <a:spLocks noChangeArrowheads="1"/>
            </p:cNvSpPr>
            <p:nvPr/>
          </p:nvSpPr>
          <p:spPr bwMode="auto">
            <a:xfrm rot="5400000" flipH="1" flipV="1">
              <a:off x="4749" y="1775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2" name="AutoShape 48"/>
            <p:cNvSpPr>
              <a:spLocks noChangeArrowheads="1"/>
            </p:cNvSpPr>
            <p:nvPr/>
          </p:nvSpPr>
          <p:spPr bwMode="auto">
            <a:xfrm>
              <a:off x="5197" y="1687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3" name="AutoShape 49"/>
            <p:cNvSpPr>
              <a:spLocks noChangeArrowheads="1"/>
            </p:cNvSpPr>
            <p:nvPr/>
          </p:nvSpPr>
          <p:spPr bwMode="auto">
            <a:xfrm>
              <a:off x="4883" y="1333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4" name="AutoShape 50"/>
            <p:cNvSpPr>
              <a:spLocks noChangeArrowheads="1"/>
            </p:cNvSpPr>
            <p:nvPr/>
          </p:nvSpPr>
          <p:spPr bwMode="auto">
            <a:xfrm>
              <a:off x="4569" y="95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5" name="AutoShape 51"/>
            <p:cNvSpPr>
              <a:spLocks noChangeArrowheads="1"/>
            </p:cNvSpPr>
            <p:nvPr/>
          </p:nvSpPr>
          <p:spPr bwMode="auto">
            <a:xfrm>
              <a:off x="4659" y="114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6" name="AutoShape 52"/>
            <p:cNvSpPr>
              <a:spLocks noChangeArrowheads="1"/>
            </p:cNvSpPr>
            <p:nvPr/>
          </p:nvSpPr>
          <p:spPr bwMode="auto">
            <a:xfrm flipV="1">
              <a:off x="5471" y="147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7" name="AutoShape 53"/>
            <p:cNvSpPr>
              <a:spLocks noChangeArrowheads="1"/>
            </p:cNvSpPr>
            <p:nvPr/>
          </p:nvSpPr>
          <p:spPr bwMode="auto">
            <a:xfrm flipH="1" flipV="1">
              <a:off x="5242" y="164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8" name="AutoShape 54"/>
            <p:cNvSpPr>
              <a:spLocks noChangeArrowheads="1"/>
            </p:cNvSpPr>
            <p:nvPr/>
          </p:nvSpPr>
          <p:spPr bwMode="auto">
            <a:xfrm>
              <a:off x="4793" y="141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9" name="AutoShape 55"/>
            <p:cNvSpPr>
              <a:spLocks noChangeArrowheads="1"/>
            </p:cNvSpPr>
            <p:nvPr/>
          </p:nvSpPr>
          <p:spPr bwMode="auto">
            <a:xfrm>
              <a:off x="4569" y="120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0" name="AutoShape 56"/>
            <p:cNvSpPr>
              <a:spLocks noChangeArrowheads="1"/>
            </p:cNvSpPr>
            <p:nvPr/>
          </p:nvSpPr>
          <p:spPr bwMode="auto">
            <a:xfrm flipH="1" flipV="1">
              <a:off x="4927" y="104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1" name="AutoShape 57"/>
            <p:cNvSpPr>
              <a:spLocks noChangeArrowheads="1"/>
            </p:cNvSpPr>
            <p:nvPr/>
          </p:nvSpPr>
          <p:spPr bwMode="auto">
            <a:xfrm flipV="1">
              <a:off x="5062" y="1560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2" name="AutoShape 58"/>
            <p:cNvSpPr>
              <a:spLocks noChangeArrowheads="1"/>
            </p:cNvSpPr>
            <p:nvPr/>
          </p:nvSpPr>
          <p:spPr bwMode="auto">
            <a:xfrm flipV="1">
              <a:off x="4883" y="1560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3" name="AutoShape 59"/>
            <p:cNvSpPr>
              <a:spLocks noChangeArrowheads="1"/>
            </p:cNvSpPr>
            <p:nvPr/>
          </p:nvSpPr>
          <p:spPr bwMode="auto">
            <a:xfrm flipV="1">
              <a:off x="4973" y="1201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4" name="AutoShape 60"/>
            <p:cNvSpPr>
              <a:spLocks noChangeArrowheads="1"/>
            </p:cNvSpPr>
            <p:nvPr/>
          </p:nvSpPr>
          <p:spPr bwMode="auto">
            <a:xfrm flipV="1">
              <a:off x="5025" y="1185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5" name="AutoShape 61"/>
            <p:cNvSpPr>
              <a:spLocks noChangeArrowheads="1"/>
            </p:cNvSpPr>
            <p:nvPr/>
          </p:nvSpPr>
          <p:spPr bwMode="auto">
            <a:xfrm flipV="1">
              <a:off x="5115" y="1213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6" name="AutoShape 62"/>
            <p:cNvSpPr>
              <a:spLocks noChangeArrowheads="1"/>
            </p:cNvSpPr>
            <p:nvPr/>
          </p:nvSpPr>
          <p:spPr bwMode="auto">
            <a:xfrm flipH="1">
              <a:off x="5135" y="151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7" name="AutoShape 63"/>
            <p:cNvSpPr>
              <a:spLocks noChangeArrowheads="1"/>
            </p:cNvSpPr>
            <p:nvPr/>
          </p:nvSpPr>
          <p:spPr bwMode="auto">
            <a:xfrm rot="16200000" flipV="1">
              <a:off x="4894" y="1664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8" name="AutoShape 64"/>
            <p:cNvSpPr>
              <a:spLocks noChangeArrowheads="1"/>
            </p:cNvSpPr>
            <p:nvPr/>
          </p:nvSpPr>
          <p:spPr bwMode="auto">
            <a:xfrm rot="16200000" flipV="1">
              <a:off x="4847" y="1730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9" name="AutoShape 65"/>
            <p:cNvSpPr>
              <a:spLocks noChangeArrowheads="1"/>
            </p:cNvSpPr>
            <p:nvPr/>
          </p:nvSpPr>
          <p:spPr bwMode="auto">
            <a:xfrm rot="16200000" flipV="1">
              <a:off x="4846" y="1485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0" name="AutoShape 66"/>
            <p:cNvSpPr>
              <a:spLocks noChangeArrowheads="1"/>
            </p:cNvSpPr>
            <p:nvPr/>
          </p:nvSpPr>
          <p:spPr bwMode="auto">
            <a:xfrm rot="16200000" flipH="1">
              <a:off x="5071" y="147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1" name="AutoShape 67"/>
            <p:cNvSpPr>
              <a:spLocks noChangeArrowheads="1"/>
            </p:cNvSpPr>
            <p:nvPr/>
          </p:nvSpPr>
          <p:spPr bwMode="auto">
            <a:xfrm flipV="1">
              <a:off x="5115" y="1213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2" name="AutoShape 68"/>
            <p:cNvSpPr>
              <a:spLocks noChangeArrowheads="1"/>
            </p:cNvSpPr>
            <p:nvPr/>
          </p:nvSpPr>
          <p:spPr bwMode="auto">
            <a:xfrm flipV="1">
              <a:off x="4972" y="150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1563" name="Group 69"/>
            <p:cNvGrpSpPr>
              <a:grpSpLocks/>
            </p:cNvGrpSpPr>
            <p:nvPr/>
          </p:nvGrpSpPr>
          <p:grpSpPr bwMode="auto">
            <a:xfrm>
              <a:off x="4282" y="934"/>
              <a:ext cx="51" cy="1164"/>
              <a:chOff x="4108" y="1776"/>
              <a:chExt cx="51" cy="1073"/>
            </a:xfrm>
          </p:grpSpPr>
          <p:sp>
            <p:nvSpPr>
              <p:cNvPr id="21571" name="Line 70"/>
              <p:cNvSpPr>
                <a:spLocks noChangeShapeType="1"/>
              </p:cNvSpPr>
              <p:nvPr/>
            </p:nvSpPr>
            <p:spPr bwMode="auto">
              <a:xfrm flipH="1">
                <a:off x="4108" y="278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2" name="Line 71"/>
              <p:cNvSpPr>
                <a:spLocks noChangeShapeType="1"/>
              </p:cNvSpPr>
              <p:nvPr/>
            </p:nvSpPr>
            <p:spPr bwMode="auto">
              <a:xfrm flipH="1">
                <a:off x="4108" y="2572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3" name="Line 72"/>
              <p:cNvSpPr>
                <a:spLocks noChangeShapeType="1"/>
              </p:cNvSpPr>
              <p:nvPr/>
            </p:nvSpPr>
            <p:spPr bwMode="auto">
              <a:xfrm flipH="1">
                <a:off x="4108" y="2353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4" name="Line 73"/>
              <p:cNvSpPr>
                <a:spLocks noChangeShapeType="1"/>
              </p:cNvSpPr>
              <p:nvPr/>
            </p:nvSpPr>
            <p:spPr bwMode="auto">
              <a:xfrm flipH="1">
                <a:off x="4108" y="2145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5" name="Line 74"/>
              <p:cNvSpPr>
                <a:spLocks noChangeShapeType="1"/>
              </p:cNvSpPr>
              <p:nvPr/>
            </p:nvSpPr>
            <p:spPr bwMode="auto">
              <a:xfrm flipH="1">
                <a:off x="4108" y="192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6" name="Line 75"/>
              <p:cNvSpPr>
                <a:spLocks noChangeShapeType="1"/>
              </p:cNvSpPr>
              <p:nvPr/>
            </p:nvSpPr>
            <p:spPr bwMode="auto">
              <a:xfrm flipV="1">
                <a:off x="4159" y="1776"/>
                <a:ext cx="0" cy="10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64" name="Group 76"/>
            <p:cNvGrpSpPr>
              <a:grpSpLocks/>
            </p:cNvGrpSpPr>
            <p:nvPr/>
          </p:nvGrpSpPr>
          <p:grpSpPr bwMode="auto">
            <a:xfrm rot="-5400000">
              <a:off x="4981" y="1520"/>
              <a:ext cx="51" cy="1280"/>
              <a:chOff x="4108" y="1776"/>
              <a:chExt cx="51" cy="1073"/>
            </a:xfrm>
          </p:grpSpPr>
          <p:sp>
            <p:nvSpPr>
              <p:cNvPr id="21565" name="Line 77"/>
              <p:cNvSpPr>
                <a:spLocks noChangeShapeType="1"/>
              </p:cNvSpPr>
              <p:nvPr/>
            </p:nvSpPr>
            <p:spPr bwMode="auto">
              <a:xfrm flipH="1">
                <a:off x="4108" y="278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6" name="Line 78"/>
              <p:cNvSpPr>
                <a:spLocks noChangeShapeType="1"/>
              </p:cNvSpPr>
              <p:nvPr/>
            </p:nvSpPr>
            <p:spPr bwMode="auto">
              <a:xfrm flipH="1">
                <a:off x="4108" y="2572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7" name="Line 79"/>
              <p:cNvSpPr>
                <a:spLocks noChangeShapeType="1"/>
              </p:cNvSpPr>
              <p:nvPr/>
            </p:nvSpPr>
            <p:spPr bwMode="auto">
              <a:xfrm flipH="1">
                <a:off x="4108" y="2353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Line 80"/>
              <p:cNvSpPr>
                <a:spLocks noChangeShapeType="1"/>
              </p:cNvSpPr>
              <p:nvPr/>
            </p:nvSpPr>
            <p:spPr bwMode="auto">
              <a:xfrm flipH="1">
                <a:off x="4108" y="2145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9" name="Line 81"/>
              <p:cNvSpPr>
                <a:spLocks noChangeShapeType="1"/>
              </p:cNvSpPr>
              <p:nvPr/>
            </p:nvSpPr>
            <p:spPr bwMode="auto">
              <a:xfrm flipH="1">
                <a:off x="4108" y="192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0" name="Line 82"/>
              <p:cNvSpPr>
                <a:spLocks noChangeShapeType="1"/>
              </p:cNvSpPr>
              <p:nvPr/>
            </p:nvSpPr>
            <p:spPr bwMode="auto">
              <a:xfrm flipV="1">
                <a:off x="4159" y="1776"/>
                <a:ext cx="0" cy="10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AutoShape 35"/>
            <p:cNvSpPr>
              <a:spLocks noChangeArrowheads="1"/>
            </p:cNvSpPr>
            <p:nvPr/>
          </p:nvSpPr>
          <p:spPr bwMode="auto">
            <a:xfrm flipH="1">
              <a:off x="5551" y="174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7" name="AutoShape 42"/>
            <p:cNvSpPr>
              <a:spLocks noChangeArrowheads="1"/>
            </p:cNvSpPr>
            <p:nvPr/>
          </p:nvSpPr>
          <p:spPr bwMode="auto">
            <a:xfrm rot="5400000">
              <a:off x="4417" y="110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8" name="AutoShape 43"/>
            <p:cNvSpPr>
              <a:spLocks noChangeArrowheads="1"/>
            </p:cNvSpPr>
            <p:nvPr/>
          </p:nvSpPr>
          <p:spPr bwMode="auto">
            <a:xfrm rot="5400000">
              <a:off x="4417" y="133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9" name="AutoShape 24"/>
            <p:cNvSpPr>
              <a:spLocks noChangeArrowheads="1"/>
            </p:cNvSpPr>
            <p:nvPr/>
          </p:nvSpPr>
          <p:spPr bwMode="auto">
            <a:xfrm flipH="1" flipV="1">
              <a:off x="5551" y="1655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0" name="AutoShape 24"/>
            <p:cNvSpPr>
              <a:spLocks noChangeArrowheads="1"/>
            </p:cNvSpPr>
            <p:nvPr/>
          </p:nvSpPr>
          <p:spPr bwMode="auto">
            <a:xfrm flipH="1" flipV="1">
              <a:off x="5505" y="192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1" name="AutoShape 44"/>
            <p:cNvSpPr>
              <a:spLocks noChangeArrowheads="1"/>
            </p:cNvSpPr>
            <p:nvPr/>
          </p:nvSpPr>
          <p:spPr bwMode="auto">
            <a:xfrm rot="5400000">
              <a:off x="4462" y="111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2" name="AutoShape 27"/>
            <p:cNvSpPr>
              <a:spLocks noChangeArrowheads="1"/>
            </p:cNvSpPr>
            <p:nvPr/>
          </p:nvSpPr>
          <p:spPr bwMode="auto">
            <a:xfrm>
              <a:off x="5234" y="142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3" name="AutoShape 35"/>
            <p:cNvSpPr>
              <a:spLocks noChangeArrowheads="1"/>
            </p:cNvSpPr>
            <p:nvPr/>
          </p:nvSpPr>
          <p:spPr bwMode="auto">
            <a:xfrm flipH="1">
              <a:off x="5551" y="188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4371" y="123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04911" name="Line 111"/>
          <p:cNvSpPr>
            <a:spLocks noChangeShapeType="1"/>
          </p:cNvSpPr>
          <p:nvPr/>
        </p:nvSpPr>
        <p:spPr bwMode="auto">
          <a:xfrm flipH="1" flipV="1">
            <a:off x="6892925" y="968375"/>
            <a:ext cx="1944688" cy="1079500"/>
          </a:xfrm>
          <a:prstGeom prst="line">
            <a:avLst/>
          </a:prstGeom>
          <a:noFill/>
          <a:ln w="25400">
            <a:solidFill>
              <a:srgbClr val="F76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16" name="Group 116"/>
          <p:cNvGrpSpPr>
            <a:grpSpLocks/>
          </p:cNvGrpSpPr>
          <p:nvPr/>
        </p:nvGrpSpPr>
        <p:grpSpPr bwMode="auto">
          <a:xfrm>
            <a:off x="7227889" y="1146398"/>
            <a:ext cx="1358900" cy="760192"/>
            <a:chOff x="4344" y="1574"/>
            <a:chExt cx="279" cy="156"/>
          </a:xfrm>
        </p:grpSpPr>
        <p:sp>
          <p:nvSpPr>
            <p:cNvPr id="21513" name="Line 117"/>
            <p:cNvSpPr>
              <a:spLocks noChangeShapeType="1"/>
            </p:cNvSpPr>
            <p:nvPr/>
          </p:nvSpPr>
          <p:spPr bwMode="auto">
            <a:xfrm flipH="1" flipV="1">
              <a:off x="4344" y="1574"/>
              <a:ext cx="27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18"/>
            <p:cNvSpPr>
              <a:spLocks noChangeShapeType="1"/>
            </p:cNvSpPr>
            <p:nvPr/>
          </p:nvSpPr>
          <p:spPr bwMode="auto">
            <a:xfrm flipH="1">
              <a:off x="4623" y="1574"/>
              <a:ext cx="0" cy="15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13" name="Group 113"/>
          <p:cNvGrpSpPr>
            <a:grpSpLocks/>
          </p:cNvGrpSpPr>
          <p:nvPr/>
        </p:nvGrpSpPr>
        <p:grpSpPr bwMode="auto">
          <a:xfrm>
            <a:off x="7216775" y="1125079"/>
            <a:ext cx="290513" cy="170325"/>
            <a:chOff x="4344" y="1567"/>
            <a:chExt cx="279" cy="163"/>
          </a:xfrm>
        </p:grpSpPr>
        <p:sp>
          <p:nvSpPr>
            <p:cNvPr id="21511" name="Line 114"/>
            <p:cNvSpPr>
              <a:spLocks noChangeShapeType="1"/>
            </p:cNvSpPr>
            <p:nvPr/>
          </p:nvSpPr>
          <p:spPr bwMode="auto">
            <a:xfrm flipH="1" flipV="1">
              <a:off x="4344" y="1567"/>
              <a:ext cx="27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115"/>
            <p:cNvSpPr>
              <a:spLocks noChangeShapeType="1"/>
            </p:cNvSpPr>
            <p:nvPr/>
          </p:nvSpPr>
          <p:spPr bwMode="auto">
            <a:xfrm flipH="1">
              <a:off x="4623" y="1574"/>
              <a:ext cx="0" cy="15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99202" y="1621191"/>
            <a:ext cx="69224" cy="612000"/>
            <a:chOff x="8506602" y="1491071"/>
            <a:chExt cx="69224" cy="769798"/>
          </a:xfrm>
        </p:grpSpPr>
        <p:sp>
          <p:nvSpPr>
            <p:cNvPr id="74" name="Line 118"/>
            <p:cNvSpPr>
              <a:spLocks noChangeShapeType="1"/>
            </p:cNvSpPr>
            <p:nvPr/>
          </p:nvSpPr>
          <p:spPr bwMode="auto">
            <a:xfrm flipH="1">
              <a:off x="8542954" y="1492202"/>
              <a:ext cx="0" cy="76019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18"/>
            <p:cNvSpPr>
              <a:spLocks noChangeShapeType="1"/>
            </p:cNvSpPr>
            <p:nvPr/>
          </p:nvSpPr>
          <p:spPr bwMode="auto">
            <a:xfrm flipH="1" flipV="1">
              <a:off x="8508180" y="1491071"/>
              <a:ext cx="67646" cy="113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18"/>
            <p:cNvSpPr>
              <a:spLocks noChangeShapeType="1"/>
            </p:cNvSpPr>
            <p:nvPr/>
          </p:nvSpPr>
          <p:spPr bwMode="auto">
            <a:xfrm flipH="1" flipV="1">
              <a:off x="8506602" y="2259738"/>
              <a:ext cx="67646" cy="113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166923" y="832784"/>
            <a:ext cx="69224" cy="612000"/>
            <a:chOff x="8506602" y="1491071"/>
            <a:chExt cx="69224" cy="769798"/>
          </a:xfrm>
        </p:grpSpPr>
        <p:sp>
          <p:nvSpPr>
            <p:cNvPr id="80" name="Line 118"/>
            <p:cNvSpPr>
              <a:spLocks noChangeShapeType="1"/>
            </p:cNvSpPr>
            <p:nvPr/>
          </p:nvSpPr>
          <p:spPr bwMode="auto">
            <a:xfrm flipH="1">
              <a:off x="8542954" y="1492202"/>
              <a:ext cx="0" cy="76019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18"/>
            <p:cNvSpPr>
              <a:spLocks noChangeShapeType="1"/>
            </p:cNvSpPr>
            <p:nvPr/>
          </p:nvSpPr>
          <p:spPr bwMode="auto">
            <a:xfrm flipH="1" flipV="1">
              <a:off x="8508180" y="1491071"/>
              <a:ext cx="67646" cy="113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8"/>
            <p:cNvSpPr>
              <a:spLocks noChangeShapeType="1"/>
            </p:cNvSpPr>
            <p:nvPr/>
          </p:nvSpPr>
          <p:spPr bwMode="auto">
            <a:xfrm flipH="1" flipV="1">
              <a:off x="8506602" y="2259738"/>
              <a:ext cx="67646" cy="113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98047" y="2053592"/>
            <a:ext cx="1383758" cy="428204"/>
            <a:chOff x="7418108" y="2053592"/>
            <a:chExt cx="1019836" cy="428204"/>
          </a:xfrm>
        </p:grpSpPr>
        <p:sp>
          <p:nvSpPr>
            <p:cNvPr id="84" name="Line 117"/>
            <p:cNvSpPr>
              <a:spLocks noChangeShapeType="1"/>
            </p:cNvSpPr>
            <p:nvPr/>
          </p:nvSpPr>
          <p:spPr bwMode="auto">
            <a:xfrm flipH="1" flipV="1">
              <a:off x="7418108" y="2053592"/>
              <a:ext cx="10198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7627463" y="2057963"/>
              <a:ext cx="601127" cy="423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 dirty="0" smtClean="0">
                  <a:solidFill>
                    <a:srgbClr val="0000FF"/>
                  </a:solidFill>
                  <a:latin typeface="Arial Narrow" pitchFamily="34" charset="0"/>
                </a:rPr>
                <a:t>2 SD</a:t>
              </a:r>
              <a:endParaRPr lang="en-US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uiExpand="1" build="p" bldLvl="3" autoUpdateAnimBg="0"/>
      <p:bldP spid="204911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888" y="44450"/>
            <a:ext cx="8937625" cy="6336878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0066"/>
                </a:solidFill>
              </a:rPr>
              <a:t>Correlation Coefficient</a:t>
            </a:r>
          </a:p>
          <a:p>
            <a:pPr>
              <a:defRPr/>
            </a:pPr>
            <a:r>
              <a:rPr lang="en-US" dirty="0" smtClean="0"/>
              <a:t>This effect statistic is closely </a:t>
            </a:r>
            <a:r>
              <a:rPr lang="en-US" dirty="0" smtClean="0"/>
              <a:t>related to the </a:t>
            </a:r>
            <a:r>
              <a:rPr lang="en-US" dirty="0" smtClean="0"/>
              <a:t>slope. It represents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overall linearity</a:t>
            </a:r>
            <a:r>
              <a:rPr lang="en-US" dirty="0" smtClean="0"/>
              <a:t> in a scatterplot. Examples: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Negative values represent negative slopes.</a:t>
            </a:r>
          </a:p>
          <a:p>
            <a:pPr>
              <a:defRPr/>
            </a:pPr>
            <a:r>
              <a:rPr lang="en-US" dirty="0" smtClean="0"/>
              <a:t>The value is unaffected by the scaling of the two </a:t>
            </a:r>
            <a:r>
              <a:rPr lang="en-US" dirty="0" smtClean="0"/>
              <a:t>variables.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it's much easier </a:t>
            </a:r>
            <a:r>
              <a:rPr lang="en-US" dirty="0"/>
              <a:t>to </a:t>
            </a:r>
            <a:r>
              <a:rPr lang="en-US" dirty="0" smtClean="0"/>
              <a:t>calculate </a:t>
            </a:r>
            <a:r>
              <a:rPr lang="en-US" dirty="0"/>
              <a:t>than a </a:t>
            </a:r>
            <a:r>
              <a:rPr lang="en-US" dirty="0" smtClean="0"/>
              <a:t>slope.</a:t>
            </a:r>
          </a:p>
          <a:p>
            <a:pPr lvl="1">
              <a:defRPr/>
            </a:pPr>
            <a:r>
              <a:rPr lang="en-US" dirty="0" smtClean="0"/>
              <a:t>But a properly calculated slope is easier to interpret clinically.</a:t>
            </a:r>
          </a:p>
          <a:p>
            <a:pPr>
              <a:defRPr/>
            </a:pPr>
            <a:r>
              <a:rPr lang="en-US" dirty="0" smtClean="0"/>
              <a:t>Smallest important correlation is </a:t>
            </a:r>
            <a:r>
              <a:rPr lang="en-US" dirty="0" smtClean="0">
                <a:solidFill>
                  <a:srgbClr val="0000FF"/>
                </a:solidFill>
              </a:rPr>
              <a:t>±0.1</a:t>
            </a:r>
            <a:r>
              <a:rPr lang="en-US" dirty="0" smtClean="0"/>
              <a:t>.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Here’s t</a:t>
            </a:r>
            <a:r>
              <a:rPr lang="en-US" dirty="0" smtClean="0"/>
              <a:t>he complete </a:t>
            </a:r>
            <a:r>
              <a:rPr lang="en-US" dirty="0" smtClean="0"/>
              <a:t>scale: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6888" y="5662067"/>
            <a:ext cx="8137525" cy="503237"/>
            <a:chOff x="497660" y="5302027"/>
            <a:chExt cx="8137525" cy="503237"/>
          </a:xfrm>
        </p:grpSpPr>
        <p:sp>
          <p:nvSpPr>
            <p:cNvPr id="22547" name="Rectangle 137"/>
            <p:cNvSpPr>
              <a:spLocks noChangeArrowheads="1"/>
            </p:cNvSpPr>
            <p:nvPr/>
          </p:nvSpPr>
          <p:spPr bwMode="auto">
            <a:xfrm rot="10800000">
              <a:off x="497660" y="5302027"/>
              <a:ext cx="8137525" cy="50323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2548" name="Rectangle 138"/>
            <p:cNvSpPr>
              <a:spLocks noChangeArrowheads="1"/>
            </p:cNvSpPr>
            <p:nvPr/>
          </p:nvSpPr>
          <p:spPr bwMode="auto">
            <a:xfrm>
              <a:off x="1344270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0.1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49" name="Rectangle 139"/>
            <p:cNvSpPr>
              <a:spLocks noChangeArrowheads="1"/>
            </p:cNvSpPr>
            <p:nvPr/>
          </p:nvSpPr>
          <p:spPr bwMode="auto">
            <a:xfrm>
              <a:off x="2392546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0.3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0" name="Rectangle 140"/>
            <p:cNvSpPr>
              <a:spLocks noChangeArrowheads="1"/>
            </p:cNvSpPr>
            <p:nvPr/>
          </p:nvSpPr>
          <p:spPr bwMode="auto">
            <a:xfrm>
              <a:off x="4064184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0.5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1" name="Rectangle 141"/>
            <p:cNvSpPr>
              <a:spLocks noChangeArrowheads="1"/>
            </p:cNvSpPr>
            <p:nvPr/>
          </p:nvSpPr>
          <p:spPr bwMode="auto">
            <a:xfrm>
              <a:off x="5293498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0.7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2" name="Rectangle 142"/>
            <p:cNvSpPr>
              <a:spLocks noChangeArrowheads="1"/>
            </p:cNvSpPr>
            <p:nvPr/>
          </p:nvSpPr>
          <p:spPr bwMode="auto">
            <a:xfrm>
              <a:off x="6966723" y="5313139"/>
              <a:ext cx="43973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>
                  <a:solidFill>
                    <a:srgbClr val="0000FF"/>
                  </a:solidFill>
                  <a:latin typeface="Arial Narrow" pitchFamily="34" charset="0"/>
                </a:rPr>
                <a:t>0.9</a:t>
              </a:r>
              <a:endParaRPr lang="en-US" altLang="en-AU" sz="28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3" name="Rectangle 143"/>
            <p:cNvSpPr>
              <a:spLocks noChangeArrowheads="1"/>
            </p:cNvSpPr>
            <p:nvPr/>
          </p:nvSpPr>
          <p:spPr bwMode="auto">
            <a:xfrm>
              <a:off x="656883" y="5340127"/>
              <a:ext cx="619125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4" name="Rectangle 144"/>
            <p:cNvSpPr>
              <a:spLocks noChangeArrowheads="1"/>
            </p:cNvSpPr>
            <p:nvPr/>
          </p:nvSpPr>
          <p:spPr bwMode="auto">
            <a:xfrm>
              <a:off x="1875592" y="5340127"/>
              <a:ext cx="415925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low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5" name="Rectangle 145"/>
            <p:cNvSpPr>
              <a:spLocks noChangeArrowheads="1"/>
            </p:cNvSpPr>
            <p:nvPr/>
          </p:nvSpPr>
          <p:spPr bwMode="auto">
            <a:xfrm>
              <a:off x="2900546" y="5340127"/>
              <a:ext cx="1093788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6" name="Rectangle 146"/>
            <p:cNvSpPr>
              <a:spLocks noChangeArrowheads="1"/>
            </p:cNvSpPr>
            <p:nvPr/>
          </p:nvSpPr>
          <p:spPr bwMode="auto">
            <a:xfrm>
              <a:off x="4612640" y="5340127"/>
              <a:ext cx="515938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high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7" name="Rectangle 147"/>
            <p:cNvSpPr>
              <a:spLocks noChangeArrowheads="1"/>
            </p:cNvSpPr>
            <p:nvPr/>
          </p:nvSpPr>
          <p:spPr bwMode="auto">
            <a:xfrm>
              <a:off x="5836423" y="5340127"/>
              <a:ext cx="1063625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high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8" name="Rectangle 148"/>
            <p:cNvSpPr>
              <a:spLocks noChangeArrowheads="1"/>
            </p:cNvSpPr>
            <p:nvPr/>
          </p:nvSpPr>
          <p:spPr bwMode="auto">
            <a:xfrm>
              <a:off x="7512823" y="5340127"/>
              <a:ext cx="995363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high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0825" y="1484313"/>
            <a:ext cx="8620125" cy="1522412"/>
            <a:chOff x="251520" y="1556792"/>
            <a:chExt cx="8619627" cy="1522439"/>
          </a:xfrm>
        </p:grpSpPr>
        <p:pic>
          <p:nvPicPr>
            <p:cNvPr id="22533" name="Picture 6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481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4" name="Picture 6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Rectangle 63"/>
            <p:cNvSpPr>
              <a:spLocks noChangeArrowheads="1"/>
            </p:cNvSpPr>
            <p:nvPr/>
          </p:nvSpPr>
          <p:spPr bwMode="auto">
            <a:xfrm>
              <a:off x="358742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0.00</a:t>
              </a:r>
              <a:endParaRPr lang="en-US" altLang="en-AU">
                <a:latin typeface="Arial Narrow" pitchFamily="34" charset="0"/>
              </a:endParaRPr>
            </a:p>
          </p:txBody>
        </p:sp>
        <p:sp>
          <p:nvSpPr>
            <p:cNvPr id="22536" name="Rectangle 63"/>
            <p:cNvSpPr>
              <a:spLocks noChangeArrowheads="1"/>
            </p:cNvSpPr>
            <p:nvPr/>
          </p:nvSpPr>
          <p:spPr bwMode="auto">
            <a:xfrm>
              <a:off x="1597703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0.10</a:t>
              </a:r>
              <a:endParaRPr lang="en-US" altLang="en-AU">
                <a:latin typeface="Arial Narrow" pitchFamily="34" charset="0"/>
              </a:endParaRPr>
            </a:p>
          </p:txBody>
        </p:sp>
        <p:pic>
          <p:nvPicPr>
            <p:cNvPr id="22537" name="Picture 6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442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8" name="Rectangle 63"/>
            <p:cNvSpPr>
              <a:spLocks noChangeArrowheads="1"/>
            </p:cNvSpPr>
            <p:nvPr/>
          </p:nvSpPr>
          <p:spPr bwMode="auto">
            <a:xfrm>
              <a:off x="2836664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0.30</a:t>
              </a:r>
              <a:endParaRPr lang="en-US" altLang="en-AU">
                <a:latin typeface="Arial Narrow" pitchFamily="34" charset="0"/>
              </a:endParaRPr>
            </a:p>
          </p:txBody>
        </p:sp>
        <p:pic>
          <p:nvPicPr>
            <p:cNvPr id="22539" name="Picture 6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403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0" name="Rectangle 63"/>
            <p:cNvSpPr>
              <a:spLocks noChangeArrowheads="1"/>
            </p:cNvSpPr>
            <p:nvPr/>
          </p:nvSpPr>
          <p:spPr bwMode="auto">
            <a:xfrm>
              <a:off x="4075625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0.50</a:t>
              </a:r>
              <a:endParaRPr lang="en-US" altLang="en-AU">
                <a:latin typeface="Arial Narrow" pitchFamily="34" charset="0"/>
              </a:endParaRPr>
            </a:p>
          </p:txBody>
        </p:sp>
        <p:pic>
          <p:nvPicPr>
            <p:cNvPr id="22541" name="Picture 62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364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2" name="Picture 6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325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3" name="Picture 6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284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4" name="Rectangle 63"/>
            <p:cNvSpPr>
              <a:spLocks noChangeArrowheads="1"/>
            </p:cNvSpPr>
            <p:nvPr/>
          </p:nvSpPr>
          <p:spPr bwMode="auto">
            <a:xfrm>
              <a:off x="5314586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0.70</a:t>
              </a:r>
              <a:endParaRPr lang="en-US" altLang="en-AU">
                <a:latin typeface="Arial Narrow" pitchFamily="34" charset="0"/>
              </a:endParaRPr>
            </a:p>
          </p:txBody>
        </p:sp>
        <p:sp>
          <p:nvSpPr>
            <p:cNvPr id="22545" name="Rectangle 63"/>
            <p:cNvSpPr>
              <a:spLocks noChangeArrowheads="1"/>
            </p:cNvSpPr>
            <p:nvPr/>
          </p:nvSpPr>
          <p:spPr bwMode="auto">
            <a:xfrm>
              <a:off x="6553547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0.90</a:t>
              </a:r>
              <a:endParaRPr lang="en-US" altLang="en-AU">
                <a:latin typeface="Arial Narrow" pitchFamily="34" charset="0"/>
              </a:endParaRPr>
            </a:p>
          </p:txBody>
        </p:sp>
        <p:sp>
          <p:nvSpPr>
            <p:cNvPr id="22546" name="Rectangle 63"/>
            <p:cNvSpPr>
              <a:spLocks noChangeArrowheads="1"/>
            </p:cNvSpPr>
            <p:nvPr/>
          </p:nvSpPr>
          <p:spPr bwMode="auto">
            <a:xfrm>
              <a:off x="7792506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1.00</a:t>
              </a:r>
              <a:endParaRPr lang="en-US" altLang="en-AU">
                <a:latin typeface="Arial Narrow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44624"/>
            <a:ext cx="9069388" cy="669674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Differences </a:t>
            </a:r>
            <a:r>
              <a:rPr lang="en-US" b="1" dirty="0">
                <a:solidFill>
                  <a:srgbClr val="FF0066"/>
                </a:solidFill>
              </a:rPr>
              <a:t>and Ratios of Proportions, </a:t>
            </a:r>
            <a:r>
              <a:rPr lang="en-US" b="1" dirty="0">
                <a:solidFill>
                  <a:srgbClr val="FF0066"/>
                </a:solidFill>
              </a:rPr>
              <a:t>Risks, Hazards, Odds</a:t>
            </a:r>
            <a:endParaRPr lang="en-US" b="1" dirty="0">
              <a:solidFill>
                <a:srgbClr val="FF0066"/>
              </a:solidFill>
            </a:endParaRPr>
          </a:p>
          <a:p>
            <a:pPr>
              <a:defRPr/>
            </a:pPr>
            <a:r>
              <a:rPr lang="en-US" dirty="0" smtClean="0"/>
              <a:t>Example: percent of male and female players </a:t>
            </a:r>
            <a:br>
              <a:rPr lang="en-US" dirty="0" smtClean="0"/>
            </a:br>
            <a:r>
              <a:rPr lang="en-US" dirty="0" smtClean="0"/>
              <a:t>injured in a season of touch rugby.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Risk difference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00FF"/>
                </a:solidFill>
              </a:rPr>
              <a:t> proportion difference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 common measure. </a:t>
            </a:r>
            <a:br>
              <a:rPr lang="en-US" dirty="0" smtClean="0"/>
            </a:br>
            <a:r>
              <a:rPr lang="en-US" dirty="0" smtClean="0"/>
              <a:t>Example: a</a:t>
            </a:r>
            <a:r>
              <a:rPr lang="en-US" sz="2000" dirty="0" smtClean="0"/>
              <a:t> </a:t>
            </a:r>
            <a:r>
              <a:rPr lang="en-US" dirty="0" smtClean="0"/>
              <a:t>-</a:t>
            </a:r>
            <a:r>
              <a:rPr lang="en-US" sz="2000" dirty="0" smtClean="0"/>
              <a:t> </a:t>
            </a:r>
            <a:r>
              <a:rPr lang="en-US" dirty="0" smtClean="0"/>
              <a:t>b = 75%</a:t>
            </a:r>
            <a:r>
              <a:rPr lang="en-US" sz="2000" dirty="0" smtClean="0"/>
              <a:t> </a:t>
            </a:r>
            <a:r>
              <a:rPr lang="en-US" dirty="0" smtClean="0"/>
              <a:t>-</a:t>
            </a:r>
            <a:r>
              <a:rPr lang="en-US" sz="2000" dirty="0" smtClean="0"/>
              <a:t> </a:t>
            </a:r>
            <a:r>
              <a:rPr lang="en-US" dirty="0" smtClean="0"/>
              <a:t>36% = 39%.</a:t>
            </a:r>
          </a:p>
          <a:p>
            <a:pPr lvl="1">
              <a:defRPr/>
            </a:pPr>
            <a:r>
              <a:rPr lang="en-US" dirty="0" smtClean="0"/>
              <a:t>Problem: the sense of magnitude depends </a:t>
            </a:r>
            <a:br>
              <a:rPr lang="en-US" dirty="0" smtClean="0"/>
            </a:br>
            <a:r>
              <a:rPr lang="en-US" dirty="0" smtClean="0"/>
              <a:t>on how big the proportions are.</a:t>
            </a:r>
          </a:p>
          <a:p>
            <a:pPr lvl="2">
              <a:defRPr/>
            </a:pPr>
            <a:r>
              <a:rPr lang="en-US" dirty="0" smtClean="0"/>
              <a:t>Example: for the same 10% difference, 90% vs 80% doesn't seem big, but 11% vs 1% can be interpreted as huge (11x the risk).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So there is no scale of magnitudes for a risk or proportion difference.</a:t>
            </a:r>
          </a:p>
          <a:p>
            <a:pPr lvl="1">
              <a:defRPr/>
            </a:pPr>
            <a:r>
              <a:rPr lang="en-AU" dirty="0" smtClean="0"/>
              <a:t>Exception: effects on </a:t>
            </a:r>
            <a:r>
              <a:rPr lang="en-AU" dirty="0" smtClean="0">
                <a:solidFill>
                  <a:srgbClr val="0000FF"/>
                </a:solidFill>
              </a:rPr>
              <a:t>winning a close match</a:t>
            </a:r>
            <a:r>
              <a:rPr lang="en-AU" dirty="0" smtClean="0"/>
              <a:t> can be expressed as a proportion difference: 55% vs 45% is a 10% difference or 1 extra match in every 10 matches; 65% vs 35% is 3 extra, and so on.</a:t>
            </a:r>
          </a:p>
          <a:p>
            <a:pPr lvl="1">
              <a:defRPr/>
            </a:pPr>
            <a:r>
              <a:rPr lang="en-AU" dirty="0" smtClean="0"/>
              <a:t>Hence this scale for </a:t>
            </a:r>
            <a:r>
              <a:rPr lang="en-AU" dirty="0" smtClean="0">
                <a:solidFill>
                  <a:srgbClr val="0000FF"/>
                </a:solidFill>
              </a:rPr>
              <a:t>extra matches won or lost per 10 matches</a:t>
            </a:r>
            <a:r>
              <a:rPr lang="en-AU" dirty="0" smtClean="0"/>
              <a:t>:</a:t>
            </a:r>
            <a:endParaRPr lang="en-US" dirty="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560442" y="671493"/>
            <a:ext cx="2525770" cy="2700212"/>
            <a:chOff x="6670108" y="1526840"/>
            <a:chExt cx="2524162" cy="2699854"/>
          </a:xfrm>
        </p:grpSpPr>
        <p:sp>
          <p:nvSpPr>
            <p:cNvPr id="23564" name="Rectangle 48"/>
            <p:cNvSpPr>
              <a:spLocks noChangeArrowheads="1"/>
            </p:cNvSpPr>
            <p:nvPr/>
          </p:nvSpPr>
          <p:spPr bwMode="auto">
            <a:xfrm>
              <a:off x="7245066" y="2041352"/>
              <a:ext cx="1755594" cy="1504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565" name="Rectangle 131"/>
            <p:cNvSpPr>
              <a:spLocks noChangeArrowheads="1"/>
            </p:cNvSpPr>
            <p:nvPr/>
          </p:nvSpPr>
          <p:spPr bwMode="auto">
            <a:xfrm>
              <a:off x="7324346" y="3546302"/>
              <a:ext cx="538610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male</a:t>
              </a:r>
            </a:p>
          </p:txBody>
        </p:sp>
        <p:sp>
          <p:nvSpPr>
            <p:cNvPr id="23566" name="Rectangle 131"/>
            <p:cNvSpPr>
              <a:spLocks noChangeArrowheads="1"/>
            </p:cNvSpPr>
            <p:nvPr/>
          </p:nvSpPr>
          <p:spPr bwMode="auto">
            <a:xfrm>
              <a:off x="7945487" y="3546302"/>
              <a:ext cx="730969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female</a:t>
              </a:r>
            </a:p>
          </p:txBody>
        </p:sp>
        <p:sp>
          <p:nvSpPr>
            <p:cNvPr id="23567" name="Rectangle 61"/>
            <p:cNvSpPr>
              <a:spLocks noChangeArrowheads="1"/>
            </p:cNvSpPr>
            <p:nvPr/>
          </p:nvSpPr>
          <p:spPr bwMode="auto">
            <a:xfrm>
              <a:off x="6698381" y="1526840"/>
              <a:ext cx="2495889" cy="36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ts val="24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 dirty="0" smtClean="0">
                  <a:solidFill>
                    <a:srgbClr val="990000"/>
                  </a:solidFill>
                  <a:latin typeface="Arial Narrow" pitchFamily="34" charset="0"/>
                </a:rPr>
                <a:t>Proportion injured (%)</a:t>
              </a:r>
              <a:endParaRPr lang="en-US" sz="2400" dirty="0">
                <a:solidFill>
                  <a:srgbClr val="990000"/>
                </a:solidFill>
                <a:latin typeface="Arial Narrow" pitchFamily="34" charset="0"/>
              </a:endParaRPr>
            </a:p>
          </p:txBody>
        </p:sp>
        <p:sp>
          <p:nvSpPr>
            <p:cNvPr id="23568" name="Rectangle 131"/>
            <p:cNvSpPr>
              <a:spLocks noChangeArrowheads="1"/>
            </p:cNvSpPr>
            <p:nvPr/>
          </p:nvSpPr>
          <p:spPr bwMode="auto">
            <a:xfrm>
              <a:off x="7693011" y="3833639"/>
              <a:ext cx="436018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Sex</a:t>
              </a:r>
            </a:p>
          </p:txBody>
        </p:sp>
        <p:sp>
          <p:nvSpPr>
            <p:cNvPr id="23569" name="Line 109"/>
            <p:cNvSpPr>
              <a:spLocks noChangeShapeType="1"/>
            </p:cNvSpPr>
            <p:nvPr/>
          </p:nvSpPr>
          <p:spPr bwMode="auto">
            <a:xfrm flipH="1">
              <a:off x="7108541" y="3546302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10"/>
            <p:cNvSpPr>
              <a:spLocks noChangeShapeType="1"/>
            </p:cNvSpPr>
            <p:nvPr/>
          </p:nvSpPr>
          <p:spPr bwMode="auto">
            <a:xfrm flipH="1">
              <a:off x="7108541" y="317006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11"/>
            <p:cNvSpPr>
              <a:spLocks noChangeShapeType="1"/>
            </p:cNvSpPr>
            <p:nvPr/>
          </p:nvSpPr>
          <p:spPr bwMode="auto">
            <a:xfrm flipH="1">
              <a:off x="7108541" y="2793827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12"/>
            <p:cNvSpPr>
              <a:spLocks noChangeShapeType="1"/>
            </p:cNvSpPr>
            <p:nvPr/>
          </p:nvSpPr>
          <p:spPr bwMode="auto">
            <a:xfrm flipH="1">
              <a:off x="7108541" y="2417589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13"/>
            <p:cNvSpPr>
              <a:spLocks noChangeShapeType="1"/>
            </p:cNvSpPr>
            <p:nvPr/>
          </p:nvSpPr>
          <p:spPr bwMode="auto">
            <a:xfrm flipH="1">
              <a:off x="7108541" y="2041352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114"/>
            <p:cNvSpPr>
              <a:spLocks noChangeShapeType="1"/>
            </p:cNvSpPr>
            <p:nvPr/>
          </p:nvSpPr>
          <p:spPr bwMode="auto">
            <a:xfrm flipV="1">
              <a:off x="7189504" y="2041352"/>
              <a:ext cx="0" cy="150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Rectangle 131"/>
            <p:cNvSpPr>
              <a:spLocks noChangeArrowheads="1"/>
            </p:cNvSpPr>
            <p:nvPr/>
          </p:nvSpPr>
          <p:spPr bwMode="auto">
            <a:xfrm>
              <a:off x="6926589" y="3333587"/>
              <a:ext cx="166712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23576" name="Rectangle 131"/>
            <p:cNvSpPr>
              <a:spLocks noChangeArrowheads="1"/>
            </p:cNvSpPr>
            <p:nvPr/>
          </p:nvSpPr>
          <p:spPr bwMode="auto">
            <a:xfrm>
              <a:off x="6670108" y="1844824"/>
              <a:ext cx="423193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325618" y="1506389"/>
            <a:ext cx="965200" cy="1185862"/>
            <a:chOff x="7434108" y="2360731"/>
            <a:chExt cx="965528" cy="1185571"/>
          </a:xfrm>
        </p:grpSpPr>
        <p:sp>
          <p:nvSpPr>
            <p:cNvPr id="23561" name="Rectangle 49"/>
            <p:cNvSpPr>
              <a:spLocks noChangeArrowheads="1"/>
            </p:cNvSpPr>
            <p:nvPr/>
          </p:nvSpPr>
          <p:spPr bwMode="auto">
            <a:xfrm>
              <a:off x="7434108" y="2418080"/>
              <a:ext cx="371475" cy="112822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562" name="Line 25"/>
            <p:cNvSpPr>
              <a:spLocks noChangeShapeType="1"/>
            </p:cNvSpPr>
            <p:nvPr/>
          </p:nvSpPr>
          <p:spPr bwMode="auto">
            <a:xfrm flipV="1">
              <a:off x="7887321" y="2428239"/>
              <a:ext cx="0" cy="11147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Rectangle 27"/>
            <p:cNvSpPr>
              <a:spLocks noChangeArrowheads="1"/>
            </p:cNvSpPr>
            <p:nvPr/>
          </p:nvSpPr>
          <p:spPr bwMode="auto">
            <a:xfrm>
              <a:off x="7939574" y="2360731"/>
              <a:ext cx="460062" cy="54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ct val="800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>a </a:t>
              </a:r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>75%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43155" y="2128689"/>
            <a:ext cx="949325" cy="563562"/>
            <a:chOff x="8052034" y="2983656"/>
            <a:chExt cx="948626" cy="563100"/>
          </a:xfrm>
        </p:grpSpPr>
        <p:sp>
          <p:nvSpPr>
            <p:cNvPr id="23558" name="Rectangle 50"/>
            <p:cNvSpPr>
              <a:spLocks noChangeArrowheads="1"/>
            </p:cNvSpPr>
            <p:nvPr/>
          </p:nvSpPr>
          <p:spPr bwMode="auto">
            <a:xfrm>
              <a:off x="8052034" y="2997200"/>
              <a:ext cx="371475" cy="54910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559" name="Line 26"/>
            <p:cNvSpPr>
              <a:spLocks noChangeShapeType="1"/>
            </p:cNvSpPr>
            <p:nvPr/>
          </p:nvSpPr>
          <p:spPr bwMode="auto">
            <a:xfrm flipV="1">
              <a:off x="8492655" y="3007359"/>
              <a:ext cx="0" cy="5393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Rectangle 28"/>
            <p:cNvSpPr>
              <a:spLocks noChangeArrowheads="1"/>
            </p:cNvSpPr>
            <p:nvPr/>
          </p:nvSpPr>
          <p:spPr bwMode="auto">
            <a:xfrm>
              <a:off x="8540598" y="2983656"/>
              <a:ext cx="460062" cy="54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ct val="800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>b </a:t>
              </a:r>
              <a:r>
                <a:rPr 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>36%</a:t>
              </a:r>
            </a:p>
          </p:txBody>
        </p:sp>
      </p:grpSp>
      <p:grpSp>
        <p:nvGrpSpPr>
          <p:cNvPr id="25" name="Group 52"/>
          <p:cNvGrpSpPr>
            <a:grpSpLocks/>
          </p:cNvGrpSpPr>
          <p:nvPr/>
        </p:nvGrpSpPr>
        <p:grpSpPr bwMode="auto">
          <a:xfrm>
            <a:off x="610939" y="6114291"/>
            <a:ext cx="8137525" cy="503237"/>
            <a:chOff x="476" y="3793"/>
            <a:chExt cx="5126" cy="317"/>
          </a:xfrm>
        </p:grpSpPr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953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 dirty="0" smtClean="0">
                  <a:solidFill>
                    <a:srgbClr val="0000FF"/>
                  </a:solidFill>
                  <a:latin typeface="Arial Narrow" pitchFamily="34" charset="0"/>
                </a:rPr>
                <a:t>1.0</a:t>
              </a:r>
              <a:endParaRPr lang="en-US" altLang="en-A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706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 dirty="0" smtClean="0">
                  <a:solidFill>
                    <a:srgbClr val="0000FF"/>
                  </a:solidFill>
                  <a:latin typeface="Arial Narrow" pitchFamily="34" charset="0"/>
                </a:rPr>
                <a:t>3.0</a:t>
              </a:r>
              <a:endParaRPr lang="en-US" altLang="en-A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2759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 dirty="0" smtClean="0">
                  <a:solidFill>
                    <a:srgbClr val="0000FF"/>
                  </a:solidFill>
                  <a:latin typeface="Arial Narrow" pitchFamily="34" charset="0"/>
                </a:rPr>
                <a:t>5.0</a:t>
              </a:r>
              <a:endParaRPr lang="en-US" altLang="en-A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3495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 dirty="0" smtClean="0">
                  <a:solidFill>
                    <a:srgbClr val="0000FF"/>
                  </a:solidFill>
                  <a:latin typeface="Arial Narrow" pitchFamily="34" charset="0"/>
                </a:rPr>
                <a:t>7.0</a:t>
              </a:r>
              <a:endParaRPr lang="en-US" altLang="en-A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4549" y="3800"/>
              <a:ext cx="28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800" b="1" dirty="0" smtClean="0">
                  <a:solidFill>
                    <a:srgbClr val="0000FF"/>
                  </a:solidFill>
                  <a:latin typeface="Arial Narrow" pitchFamily="34" charset="0"/>
                </a:rPr>
                <a:t>9.0</a:t>
              </a:r>
              <a:endParaRPr lang="en-US" altLang="en-A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521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3" name="Rectangle 60"/>
            <p:cNvSpPr>
              <a:spLocks noChangeArrowheads="1"/>
            </p:cNvSpPr>
            <p:nvPr/>
          </p:nvSpPr>
          <p:spPr bwMode="auto">
            <a:xfrm>
              <a:off x="1274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2028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moderate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3081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3818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4873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uiExpand="1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" y="15875"/>
            <a:ext cx="8974138" cy="6365453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But </a:t>
            </a:r>
            <a:r>
              <a:rPr lang="en-US" dirty="0" smtClean="0"/>
              <a:t>the analyses </a:t>
            </a:r>
            <a:r>
              <a:rPr lang="en-US" dirty="0"/>
              <a:t>don't work properly with proportions. </a:t>
            </a:r>
          </a:p>
          <a:p>
            <a:pPr lvl="2">
              <a:defRPr/>
            </a:pPr>
            <a:r>
              <a:rPr lang="en-US" dirty="0"/>
              <a:t>We have to use </a:t>
            </a:r>
            <a:r>
              <a:rPr lang="en-US" dirty="0"/>
              <a:t>hazards or </a:t>
            </a:r>
            <a:r>
              <a:rPr lang="en-US" dirty="0" smtClean="0"/>
              <a:t>odds </a:t>
            </a:r>
            <a:r>
              <a:rPr lang="en-US" dirty="0" smtClean="0"/>
              <a:t>instead </a:t>
            </a:r>
            <a:r>
              <a:rPr lang="en-US" dirty="0"/>
              <a:t>of proportions</a:t>
            </a:r>
            <a:r>
              <a:rPr lang="en-US" dirty="0" smtClean="0"/>
              <a:t>. I will explain shortly.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Risk ratio </a:t>
            </a:r>
            <a:r>
              <a:rPr lang="en-US" dirty="0" smtClean="0"/>
              <a:t>(relative risk) or </a:t>
            </a:r>
            <a:r>
              <a:rPr lang="en-US" dirty="0" smtClean="0">
                <a:solidFill>
                  <a:srgbClr val="0000FF"/>
                </a:solidFill>
              </a:rPr>
              <a:t>proportion ratio</a:t>
            </a:r>
          </a:p>
          <a:p>
            <a:pPr lvl="1"/>
            <a:r>
              <a:rPr lang="en-US" dirty="0" smtClean="0"/>
              <a:t>Another common measure.</a:t>
            </a:r>
            <a:br>
              <a:rPr lang="en-US" dirty="0" smtClean="0"/>
            </a:br>
            <a:r>
              <a:rPr lang="en-US" dirty="0" smtClean="0"/>
              <a:t>Example: a/b = 75/36 = 2.1, which means</a:t>
            </a:r>
            <a:br>
              <a:rPr lang="en-US" dirty="0" smtClean="0"/>
            </a:br>
            <a:r>
              <a:rPr lang="en-US" dirty="0" smtClean="0"/>
              <a:t>males are "2.1 times more likely" to be injured,</a:t>
            </a:r>
            <a:br>
              <a:rPr lang="en-US" dirty="0" smtClean="0"/>
            </a:br>
            <a:r>
              <a:rPr lang="en-US" dirty="0" smtClean="0"/>
              <a:t>or "a 110% increase in risk" of injury for males.</a:t>
            </a:r>
          </a:p>
          <a:p>
            <a:pPr lvl="1"/>
            <a:r>
              <a:rPr lang="en-US" dirty="0" smtClean="0"/>
              <a:t>Problem: if it's a time-dependent measure, </a:t>
            </a:r>
            <a:br>
              <a:rPr lang="en-US" dirty="0" smtClean="0"/>
            </a:br>
            <a:r>
              <a:rPr lang="en-US" dirty="0" smtClean="0"/>
              <a:t>the risk ratio changes.  </a:t>
            </a:r>
          </a:p>
          <a:p>
            <a:pPr lvl="2"/>
            <a:r>
              <a:rPr lang="en-US" dirty="0" smtClean="0"/>
              <a:t>If you wait long enough, everyone </a:t>
            </a:r>
            <a:br>
              <a:rPr lang="en-US" dirty="0" smtClean="0"/>
            </a:br>
            <a:r>
              <a:rPr lang="en-US" dirty="0" smtClean="0"/>
              <a:t>gets injured, so the risk ratio = 100/100 = 1.00.</a:t>
            </a:r>
          </a:p>
          <a:p>
            <a:pPr lvl="1"/>
            <a:r>
              <a:rPr lang="en-US" dirty="0" smtClean="0"/>
              <a:t>But it works for </a:t>
            </a:r>
            <a:r>
              <a:rPr lang="en-US" i="1" dirty="0" smtClean="0">
                <a:solidFill>
                  <a:srgbClr val="0000FF"/>
                </a:solidFill>
              </a:rPr>
              <a:t>rare</a:t>
            </a:r>
            <a:r>
              <a:rPr lang="en-US" dirty="0" smtClean="0">
                <a:solidFill>
                  <a:srgbClr val="0000FF"/>
                </a:solidFill>
              </a:rPr>
              <a:t> time-dependent risks</a:t>
            </a:r>
            <a:r>
              <a:rPr lang="en-US" dirty="0" smtClean="0"/>
              <a:t> and for </a:t>
            </a:r>
            <a:r>
              <a:rPr lang="en-US" dirty="0" smtClean="0">
                <a:solidFill>
                  <a:srgbClr val="0000FF"/>
                </a:solidFill>
              </a:rPr>
              <a:t>time-independent </a:t>
            </a:r>
            <a:r>
              <a:rPr lang="en-US" i="1" dirty="0" smtClean="0">
                <a:solidFill>
                  <a:srgbClr val="0000FF"/>
                </a:solidFill>
              </a:rPr>
              <a:t>classifications</a:t>
            </a:r>
            <a:r>
              <a:rPr lang="en-US" dirty="0" smtClean="0"/>
              <a:t> (e.g., proportion playing a sport).</a:t>
            </a:r>
          </a:p>
          <a:p>
            <a:pPr lvl="1"/>
            <a:r>
              <a:rPr lang="en-US" dirty="0"/>
              <a:t>Hence we need values for the smallest and other important ratios for </a:t>
            </a:r>
            <a:r>
              <a:rPr lang="en-US" dirty="0" smtClean="0"/>
              <a:t>such risks </a:t>
            </a:r>
            <a:r>
              <a:rPr lang="en-US" dirty="0"/>
              <a:t>and proportions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16688" y="1614091"/>
            <a:ext cx="2333625" cy="2967037"/>
            <a:chOff x="6594144" y="-539750"/>
            <a:chExt cx="2333956" cy="2967038"/>
          </a:xfrm>
        </p:grpSpPr>
        <p:sp>
          <p:nvSpPr>
            <p:cNvPr id="24580" name="Rectangle 48"/>
            <p:cNvSpPr>
              <a:spLocks noChangeArrowheads="1"/>
            </p:cNvSpPr>
            <p:nvPr/>
          </p:nvSpPr>
          <p:spPr bwMode="auto">
            <a:xfrm>
              <a:off x="7172325" y="241300"/>
              <a:ext cx="1755775" cy="1504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581" name="Rectangle 49"/>
            <p:cNvSpPr>
              <a:spLocks noChangeArrowheads="1"/>
            </p:cNvSpPr>
            <p:nvPr/>
          </p:nvSpPr>
          <p:spPr bwMode="auto">
            <a:xfrm>
              <a:off x="7362825" y="617538"/>
              <a:ext cx="371475" cy="112871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582" name="Rectangle 50"/>
            <p:cNvSpPr>
              <a:spLocks noChangeArrowheads="1"/>
            </p:cNvSpPr>
            <p:nvPr/>
          </p:nvSpPr>
          <p:spPr bwMode="auto">
            <a:xfrm>
              <a:off x="7980363" y="1196975"/>
              <a:ext cx="371475" cy="54927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583" name="Rectangle 131"/>
            <p:cNvSpPr>
              <a:spLocks noChangeArrowheads="1"/>
            </p:cNvSpPr>
            <p:nvPr/>
          </p:nvSpPr>
          <p:spPr bwMode="auto">
            <a:xfrm>
              <a:off x="7251700" y="1746250"/>
              <a:ext cx="5397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male</a:t>
              </a:r>
            </a:p>
          </p:txBody>
        </p:sp>
        <p:sp>
          <p:nvSpPr>
            <p:cNvPr id="24584" name="Rectangle 131"/>
            <p:cNvSpPr>
              <a:spLocks noChangeArrowheads="1"/>
            </p:cNvSpPr>
            <p:nvPr/>
          </p:nvSpPr>
          <p:spPr bwMode="auto">
            <a:xfrm>
              <a:off x="7874000" y="1746250"/>
              <a:ext cx="7302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female</a:t>
              </a:r>
            </a:p>
          </p:txBody>
        </p:sp>
        <p:sp>
          <p:nvSpPr>
            <p:cNvPr id="24585" name="Rectangle 61"/>
            <p:cNvSpPr>
              <a:spLocks noChangeArrowheads="1"/>
            </p:cNvSpPr>
            <p:nvPr/>
          </p:nvSpPr>
          <p:spPr bwMode="auto">
            <a:xfrm>
              <a:off x="6594144" y="-539750"/>
              <a:ext cx="1259960" cy="670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ts val="24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injured (%)</a:t>
              </a:r>
            </a:p>
          </p:txBody>
        </p:sp>
        <p:sp>
          <p:nvSpPr>
            <p:cNvPr id="24586" name="Rectangle 131"/>
            <p:cNvSpPr>
              <a:spLocks noChangeArrowheads="1"/>
            </p:cNvSpPr>
            <p:nvPr/>
          </p:nvSpPr>
          <p:spPr bwMode="auto">
            <a:xfrm>
              <a:off x="7621588" y="2033588"/>
              <a:ext cx="43497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Sex</a:t>
              </a:r>
            </a:p>
          </p:txBody>
        </p:sp>
        <p:sp>
          <p:nvSpPr>
            <p:cNvPr id="24587" name="Line 109"/>
            <p:cNvSpPr>
              <a:spLocks noChangeShapeType="1"/>
            </p:cNvSpPr>
            <p:nvPr/>
          </p:nvSpPr>
          <p:spPr bwMode="auto">
            <a:xfrm flipH="1">
              <a:off x="7035800" y="1746250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110"/>
            <p:cNvSpPr>
              <a:spLocks noChangeShapeType="1"/>
            </p:cNvSpPr>
            <p:nvPr/>
          </p:nvSpPr>
          <p:spPr bwMode="auto">
            <a:xfrm flipH="1">
              <a:off x="7035800" y="1370013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Line 111"/>
            <p:cNvSpPr>
              <a:spLocks noChangeShapeType="1"/>
            </p:cNvSpPr>
            <p:nvPr/>
          </p:nvSpPr>
          <p:spPr bwMode="auto">
            <a:xfrm flipH="1">
              <a:off x="7035800" y="99377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112"/>
            <p:cNvSpPr>
              <a:spLocks noChangeShapeType="1"/>
            </p:cNvSpPr>
            <p:nvPr/>
          </p:nvSpPr>
          <p:spPr bwMode="auto">
            <a:xfrm flipH="1">
              <a:off x="7035800" y="617538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113"/>
            <p:cNvSpPr>
              <a:spLocks noChangeShapeType="1"/>
            </p:cNvSpPr>
            <p:nvPr/>
          </p:nvSpPr>
          <p:spPr bwMode="auto">
            <a:xfrm flipH="1">
              <a:off x="7035800" y="241300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Line 114"/>
            <p:cNvSpPr>
              <a:spLocks noChangeShapeType="1"/>
            </p:cNvSpPr>
            <p:nvPr/>
          </p:nvSpPr>
          <p:spPr bwMode="auto">
            <a:xfrm flipV="1">
              <a:off x="7116763" y="241300"/>
              <a:ext cx="0" cy="150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Rectangle 131"/>
            <p:cNvSpPr>
              <a:spLocks noChangeArrowheads="1"/>
            </p:cNvSpPr>
            <p:nvPr/>
          </p:nvSpPr>
          <p:spPr bwMode="auto">
            <a:xfrm>
              <a:off x="6854825" y="1533525"/>
              <a:ext cx="166688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24594" name="Rectangle 131"/>
            <p:cNvSpPr>
              <a:spLocks noChangeArrowheads="1"/>
            </p:cNvSpPr>
            <p:nvPr/>
          </p:nvSpPr>
          <p:spPr bwMode="auto">
            <a:xfrm>
              <a:off x="6597650" y="44450"/>
              <a:ext cx="42386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  <p:sp>
          <p:nvSpPr>
            <p:cNvPr id="24595" name="Line 25"/>
            <p:cNvSpPr>
              <a:spLocks noChangeShapeType="1"/>
            </p:cNvSpPr>
            <p:nvPr/>
          </p:nvSpPr>
          <p:spPr bwMode="auto">
            <a:xfrm flipV="1">
              <a:off x="7815263" y="628650"/>
              <a:ext cx="0" cy="11144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Rectangle 27"/>
            <p:cNvSpPr>
              <a:spLocks noChangeArrowheads="1"/>
            </p:cNvSpPr>
            <p:nvPr/>
          </p:nvSpPr>
          <p:spPr bwMode="auto">
            <a:xfrm>
              <a:off x="7867650" y="560388"/>
              <a:ext cx="460375" cy="54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ct val="800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>a </a:t>
              </a:r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>75%</a:t>
              </a:r>
            </a:p>
          </p:txBody>
        </p:sp>
        <p:sp>
          <p:nvSpPr>
            <p:cNvPr id="24597" name="Line 26"/>
            <p:cNvSpPr>
              <a:spLocks noChangeShapeType="1"/>
            </p:cNvSpPr>
            <p:nvPr/>
          </p:nvSpPr>
          <p:spPr bwMode="auto">
            <a:xfrm flipV="1">
              <a:off x="8420100" y="1206500"/>
              <a:ext cx="0" cy="5397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8"/>
            <p:cNvSpPr>
              <a:spLocks noChangeArrowheads="1"/>
            </p:cNvSpPr>
            <p:nvPr/>
          </p:nvSpPr>
          <p:spPr bwMode="auto">
            <a:xfrm>
              <a:off x="8469313" y="1182688"/>
              <a:ext cx="458787" cy="54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ct val="800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>b </a:t>
              </a:r>
              <a:r>
                <a:rPr 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>36%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" y="87883"/>
            <a:ext cx="9010650" cy="6653485"/>
          </a:xfrm>
        </p:spPr>
        <p:txBody>
          <a:bodyPr/>
          <a:lstStyle/>
          <a:p>
            <a:pPr marL="625475" lvl="1" indent="-269875"/>
            <a:r>
              <a:rPr lang="en-US" dirty="0" smtClean="0"/>
              <a:t>The smallest ratio is when one event or case in every 10 is due to the effect.</a:t>
            </a:r>
          </a:p>
          <a:p>
            <a:pPr marL="895350" lvl="2" indent="-269875"/>
            <a:r>
              <a:rPr lang="en-US" dirty="0" smtClean="0"/>
              <a:t>Example</a:t>
            </a:r>
            <a:r>
              <a:rPr lang="en-US" dirty="0"/>
              <a:t>: one in 10 injuries is due to being </a:t>
            </a:r>
            <a:r>
              <a:rPr lang="en-US" dirty="0" smtClean="0"/>
              <a:t>male.</a:t>
            </a:r>
          </a:p>
          <a:p>
            <a:pPr marL="895350" lvl="2" indent="-269875"/>
            <a:r>
              <a:rPr lang="en-US" dirty="0" smtClean="0"/>
              <a:t>That is, for every 10 injured males, there are 9 injured females. </a:t>
            </a:r>
          </a:p>
          <a:p>
            <a:pPr marL="895350" lvl="2" indent="-269875"/>
            <a:r>
              <a:rPr lang="en-US" dirty="0" smtClean="0"/>
              <a:t>If there are N males and N females (injured and uninjured), the injury risks are 10/N and 9/N, and the risk ratio = (10/N)/(9/N) = 10/9.</a:t>
            </a:r>
          </a:p>
          <a:p>
            <a:pPr marL="625475" lvl="1" indent="-269875"/>
            <a:r>
              <a:rPr lang="en-US" dirty="0" smtClean="0"/>
              <a:t>For moderate, large, very large and extremely large ratios, for every 10 injured males, there are 7, 5, 3 and 1 injured females.</a:t>
            </a:r>
          </a:p>
          <a:p>
            <a:pPr marL="917575" lvl="2" indent="-269875"/>
            <a:r>
              <a:rPr lang="en-US" dirty="0" smtClean="0"/>
              <a:t>Corresponding risk ratios are 10/7, 10/5, 10/3 and 10/1.</a:t>
            </a:r>
          </a:p>
          <a:p>
            <a:pPr marL="625475" lvl="1" indent="-269875"/>
            <a:r>
              <a:rPr lang="en-US" dirty="0" smtClean="0"/>
              <a:t>Hence this scale for </a:t>
            </a:r>
            <a:r>
              <a:rPr lang="en-US" dirty="0" smtClean="0">
                <a:solidFill>
                  <a:srgbClr val="0000FF"/>
                </a:solidFill>
              </a:rPr>
              <a:t>proportion ratio and low-risk ratio</a:t>
            </a:r>
            <a:r>
              <a:rPr lang="en-US" dirty="0" smtClean="0"/>
              <a:t>:</a:t>
            </a:r>
          </a:p>
          <a:p>
            <a:pPr marL="625475" lvl="2" indent="-269875"/>
            <a:endParaRPr lang="en-US" sz="1800" dirty="0" smtClean="0"/>
          </a:p>
          <a:p>
            <a:pPr marL="625475" lvl="1" indent="-269875"/>
            <a:endParaRPr lang="en-US" sz="2400" dirty="0" smtClean="0"/>
          </a:p>
          <a:p>
            <a:pPr marL="625475" lvl="2" indent="-269875"/>
            <a:r>
              <a:rPr lang="en-NZ" dirty="0" smtClean="0"/>
              <a:t>and the inverses for reductions in proportions:</a:t>
            </a:r>
          </a:p>
          <a:p>
            <a:pPr marL="625475" lvl="2" indent="-269875"/>
            <a:endParaRPr lang="en-NZ" b="1" dirty="0">
              <a:solidFill>
                <a:srgbClr val="0000FF"/>
              </a:solidFill>
            </a:endParaRPr>
          </a:p>
          <a:p>
            <a:pPr marL="625475" lvl="2" indent="-269875"/>
            <a:endParaRPr lang="en-US" dirty="0" smtClean="0"/>
          </a:p>
          <a:p>
            <a:pPr marL="625475" lvl="1" indent="-269875"/>
            <a:r>
              <a:rPr lang="en-US" dirty="0" smtClean="0"/>
              <a:t>But there is still the problem of analyzing proportions properly.</a:t>
            </a:r>
          </a:p>
          <a:p>
            <a:pPr marL="917575" lvl="2" indent="-269875"/>
            <a:r>
              <a:rPr lang="en-US" dirty="0"/>
              <a:t>Two solutions: hazards instead of risks; odds instead of </a:t>
            </a:r>
            <a:r>
              <a:rPr lang="en-US" dirty="0" smtClean="0"/>
              <a:t>proportions</a:t>
            </a:r>
          </a:p>
        </p:txBody>
      </p:sp>
      <p:grpSp>
        <p:nvGrpSpPr>
          <p:cNvPr id="51" name="Group 138"/>
          <p:cNvGrpSpPr>
            <a:grpSpLocks/>
          </p:cNvGrpSpPr>
          <p:nvPr/>
        </p:nvGrpSpPr>
        <p:grpSpPr bwMode="auto">
          <a:xfrm>
            <a:off x="735013" y="4056752"/>
            <a:ext cx="8137525" cy="503238"/>
            <a:chOff x="476" y="3793"/>
            <a:chExt cx="5126" cy="317"/>
          </a:xfrm>
        </p:grpSpPr>
        <p:sp>
          <p:nvSpPr>
            <p:cNvPr id="25604" name="Rectangle 139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5605" name="Rectangle 140"/>
            <p:cNvSpPr>
              <a:spLocks noChangeArrowheads="1"/>
            </p:cNvSpPr>
            <p:nvPr/>
          </p:nvSpPr>
          <p:spPr bwMode="auto">
            <a:xfrm>
              <a:off x="918" y="3812"/>
              <a:ext cx="34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1.11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5606" name="Rectangle 141"/>
            <p:cNvSpPr>
              <a:spLocks noChangeArrowheads="1"/>
            </p:cNvSpPr>
            <p:nvPr/>
          </p:nvSpPr>
          <p:spPr bwMode="auto">
            <a:xfrm>
              <a:off x="1691" y="3812"/>
              <a:ext cx="3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 dirty="0">
                  <a:solidFill>
                    <a:srgbClr val="0000FF"/>
                  </a:solidFill>
                  <a:latin typeface="Arial Narrow" pitchFamily="34" charset="0"/>
                </a:rPr>
                <a:t>1.43</a:t>
              </a:r>
              <a:endParaRPr lang="en-US" altLang="en-AU" sz="26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5607" name="Rectangle 142"/>
            <p:cNvSpPr>
              <a:spLocks noChangeArrowheads="1"/>
            </p:cNvSpPr>
            <p:nvPr/>
          </p:nvSpPr>
          <p:spPr bwMode="auto">
            <a:xfrm>
              <a:off x="2804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2.0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5608" name="Rectangle 143"/>
            <p:cNvSpPr>
              <a:spLocks noChangeArrowheads="1"/>
            </p:cNvSpPr>
            <p:nvPr/>
          </p:nvSpPr>
          <p:spPr bwMode="auto">
            <a:xfrm>
              <a:off x="3546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3.3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5609" name="Rectangle 144"/>
            <p:cNvSpPr>
              <a:spLocks noChangeArrowheads="1"/>
            </p:cNvSpPr>
            <p:nvPr/>
          </p:nvSpPr>
          <p:spPr bwMode="auto">
            <a:xfrm>
              <a:off x="4606" y="3812"/>
              <a:ext cx="21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5610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5611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5612" name="Rectangle 147"/>
            <p:cNvSpPr>
              <a:spLocks noChangeArrowheads="1"/>
            </p:cNvSpPr>
            <p:nvPr/>
          </p:nvSpPr>
          <p:spPr bwMode="auto">
            <a:xfrm>
              <a:off x="2082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5613" name="Rectangle 148"/>
            <p:cNvSpPr>
              <a:spLocks noChangeArrowheads="1"/>
            </p:cNvSpPr>
            <p:nvPr/>
          </p:nvSpPr>
          <p:spPr bwMode="auto">
            <a:xfrm>
              <a:off x="3117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5614" name="Rectangle 149"/>
            <p:cNvSpPr>
              <a:spLocks noChangeArrowheads="1"/>
            </p:cNvSpPr>
            <p:nvPr/>
          </p:nvSpPr>
          <p:spPr bwMode="auto">
            <a:xfrm>
              <a:off x="3866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5615" name="Rectangle 150"/>
            <p:cNvSpPr>
              <a:spLocks noChangeArrowheads="1"/>
            </p:cNvSpPr>
            <p:nvPr/>
          </p:nvSpPr>
          <p:spPr bwMode="auto">
            <a:xfrm>
              <a:off x="4872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  <p:grpSp>
        <p:nvGrpSpPr>
          <p:cNvPr id="16" name="Group 138"/>
          <p:cNvGrpSpPr>
            <a:grpSpLocks/>
          </p:cNvGrpSpPr>
          <p:nvPr/>
        </p:nvGrpSpPr>
        <p:grpSpPr bwMode="auto">
          <a:xfrm>
            <a:off x="732426" y="5086002"/>
            <a:ext cx="8137525" cy="503238"/>
            <a:chOff x="476" y="3793"/>
            <a:chExt cx="5126" cy="317"/>
          </a:xfrm>
        </p:grpSpPr>
        <p:sp>
          <p:nvSpPr>
            <p:cNvPr id="17" name="Rectangle 139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8" name="Rectangle 140"/>
            <p:cNvSpPr>
              <a:spLocks noChangeArrowheads="1"/>
            </p:cNvSpPr>
            <p:nvPr/>
          </p:nvSpPr>
          <p:spPr bwMode="auto">
            <a:xfrm>
              <a:off x="961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 dirty="0" smtClean="0">
                  <a:solidFill>
                    <a:srgbClr val="0000FF"/>
                  </a:solidFill>
                  <a:latin typeface="Arial Narrow" pitchFamily="34" charset="0"/>
                </a:rPr>
                <a:t>0.9</a:t>
              </a:r>
              <a:endParaRPr lang="en-US" altLang="en-AU" sz="26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41"/>
            <p:cNvSpPr>
              <a:spLocks noChangeArrowheads="1"/>
            </p:cNvSpPr>
            <p:nvPr/>
          </p:nvSpPr>
          <p:spPr bwMode="auto">
            <a:xfrm>
              <a:off x="1739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 dirty="0" smtClean="0">
                  <a:solidFill>
                    <a:srgbClr val="0000FF"/>
                  </a:solidFill>
                  <a:latin typeface="Arial Narrow" pitchFamily="34" charset="0"/>
                </a:rPr>
                <a:t>0.7</a:t>
              </a:r>
              <a:endParaRPr lang="en-US" altLang="en-AU" sz="26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42"/>
            <p:cNvSpPr>
              <a:spLocks noChangeArrowheads="1"/>
            </p:cNvSpPr>
            <p:nvPr/>
          </p:nvSpPr>
          <p:spPr bwMode="auto">
            <a:xfrm>
              <a:off x="2804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 dirty="0" smtClean="0">
                  <a:solidFill>
                    <a:srgbClr val="0000FF"/>
                  </a:solidFill>
                  <a:latin typeface="Arial Narrow" pitchFamily="34" charset="0"/>
                </a:rPr>
                <a:t>0.5</a:t>
              </a:r>
              <a:endParaRPr lang="en-US" altLang="en-AU" sz="26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1" name="Rectangle 143"/>
            <p:cNvSpPr>
              <a:spLocks noChangeArrowheads="1"/>
            </p:cNvSpPr>
            <p:nvPr/>
          </p:nvSpPr>
          <p:spPr bwMode="auto">
            <a:xfrm>
              <a:off x="3546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 dirty="0" smtClean="0">
                  <a:solidFill>
                    <a:srgbClr val="0000FF"/>
                  </a:solidFill>
                  <a:latin typeface="Arial Narrow" pitchFamily="34" charset="0"/>
                </a:rPr>
                <a:t>0.3</a:t>
              </a:r>
              <a:endParaRPr lang="en-US" altLang="en-AU" sz="26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144"/>
            <p:cNvSpPr>
              <a:spLocks noChangeArrowheads="1"/>
            </p:cNvSpPr>
            <p:nvPr/>
          </p:nvSpPr>
          <p:spPr bwMode="auto">
            <a:xfrm>
              <a:off x="4582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 dirty="0" smtClean="0">
                  <a:solidFill>
                    <a:srgbClr val="0000FF"/>
                  </a:solidFill>
                  <a:latin typeface="Arial Narrow" pitchFamily="34" charset="0"/>
                </a:rPr>
                <a:t>0.1</a:t>
              </a:r>
              <a:endParaRPr lang="en-US" altLang="en-AU" sz="26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3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4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5" name="Rectangle 147"/>
            <p:cNvSpPr>
              <a:spLocks noChangeArrowheads="1"/>
            </p:cNvSpPr>
            <p:nvPr/>
          </p:nvSpPr>
          <p:spPr bwMode="auto">
            <a:xfrm>
              <a:off x="2082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6" name="Rectangle 148"/>
            <p:cNvSpPr>
              <a:spLocks noChangeArrowheads="1"/>
            </p:cNvSpPr>
            <p:nvPr/>
          </p:nvSpPr>
          <p:spPr bwMode="auto">
            <a:xfrm>
              <a:off x="3117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7" name="Rectangle 149"/>
            <p:cNvSpPr>
              <a:spLocks noChangeArrowheads="1"/>
            </p:cNvSpPr>
            <p:nvPr/>
          </p:nvSpPr>
          <p:spPr bwMode="auto">
            <a:xfrm>
              <a:off x="3866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8" name="Rectangle 150"/>
            <p:cNvSpPr>
              <a:spLocks noChangeArrowheads="1"/>
            </p:cNvSpPr>
            <p:nvPr/>
          </p:nvSpPr>
          <p:spPr bwMode="auto">
            <a:xfrm>
              <a:off x="4872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uiExpand="1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" y="58757"/>
            <a:ext cx="8956040" cy="5962531"/>
          </a:xfrm>
        </p:spPr>
        <p:txBody>
          <a:bodyPr/>
          <a:lstStyle/>
          <a:p>
            <a:r>
              <a:rPr lang="en-AU" dirty="0" smtClean="0">
                <a:solidFill>
                  <a:srgbClr val="0000FF"/>
                </a:solidFill>
              </a:rPr>
              <a:t>Hazard ratio</a:t>
            </a:r>
            <a:r>
              <a:rPr lang="en-AU" dirty="0" smtClean="0"/>
              <a:t> or </a:t>
            </a:r>
            <a:r>
              <a:rPr lang="en-AU" dirty="0" smtClean="0">
                <a:solidFill>
                  <a:srgbClr val="0000FF"/>
                </a:solidFill>
              </a:rPr>
              <a:t>incidence-rate ratio</a:t>
            </a:r>
          </a:p>
          <a:p>
            <a:pPr lvl="1"/>
            <a:r>
              <a:rPr lang="en-AU" dirty="0" smtClean="0"/>
              <a:t>This ratio is used for risks or proportions that change with time, especially for risks or proportions that get large. </a:t>
            </a:r>
          </a:p>
          <a:p>
            <a:pPr lvl="1"/>
            <a:r>
              <a:rPr lang="en-AU" dirty="0" smtClean="0"/>
              <a:t>The proportion is converted to an </a:t>
            </a:r>
            <a:r>
              <a:rPr lang="en-AU" dirty="0" smtClean="0">
                <a:solidFill>
                  <a:srgbClr val="0000FF"/>
                </a:solidFill>
              </a:rPr>
              <a:t>incidence rate</a:t>
            </a:r>
            <a:r>
              <a:rPr lang="en-AU" dirty="0" smtClean="0"/>
              <a:t>, which is known as a </a:t>
            </a:r>
            <a:r>
              <a:rPr lang="en-AU" dirty="0" smtClean="0">
                <a:solidFill>
                  <a:srgbClr val="0000FF"/>
                </a:solidFill>
              </a:rPr>
              <a:t>hazard</a:t>
            </a:r>
            <a:r>
              <a:rPr lang="en-US" dirty="0" smtClean="0"/>
              <a:t>. </a:t>
            </a:r>
          </a:p>
          <a:p>
            <a:pPr lvl="1"/>
            <a:r>
              <a:rPr lang="en-AU" dirty="0" smtClean="0"/>
              <a:t>Example:</a:t>
            </a:r>
            <a:br>
              <a:rPr lang="en-AU" dirty="0" smtClean="0"/>
            </a:br>
            <a:r>
              <a:rPr lang="en-AU" dirty="0" smtClean="0"/>
              <a:t>The incidence rate for male injuries was 2.0% per week.</a:t>
            </a:r>
            <a:br>
              <a:rPr lang="en-AU" dirty="0" smtClean="0"/>
            </a:br>
            <a:r>
              <a:rPr lang="en-AU" dirty="0" smtClean="0"/>
              <a:t>The incidence rate for female injuries was 0.8% per week.</a:t>
            </a:r>
            <a:br>
              <a:rPr lang="en-AU" dirty="0" smtClean="0"/>
            </a:br>
            <a:r>
              <a:rPr lang="en-AU" dirty="0" smtClean="0"/>
              <a:t>Therefore the </a:t>
            </a:r>
            <a:r>
              <a:rPr lang="en-AU" dirty="0" smtClean="0">
                <a:solidFill>
                  <a:srgbClr val="0000FF"/>
                </a:solidFill>
              </a:rPr>
              <a:t>incidence-rate </a:t>
            </a:r>
            <a:r>
              <a:rPr lang="en-AU" dirty="0">
                <a:solidFill>
                  <a:srgbClr val="0000FF"/>
                </a:solidFill>
              </a:rPr>
              <a:t>ratio</a:t>
            </a:r>
            <a:r>
              <a:rPr lang="en-AU" dirty="0" smtClean="0"/>
              <a:t> </a:t>
            </a:r>
            <a:r>
              <a:rPr lang="en-AU" dirty="0"/>
              <a:t>or </a:t>
            </a:r>
            <a:r>
              <a:rPr lang="en-AU" dirty="0" smtClean="0">
                <a:solidFill>
                  <a:srgbClr val="0000FF"/>
                </a:solidFill>
              </a:rPr>
              <a:t>hazard ratio</a:t>
            </a:r>
            <a:r>
              <a:rPr lang="en-AU" dirty="0" smtClean="0"/>
              <a:t> = 2.0/0.8 = 2.5.</a:t>
            </a:r>
          </a:p>
          <a:p>
            <a:pPr lvl="1">
              <a:lnSpc>
                <a:spcPct val="93000"/>
              </a:lnSpc>
              <a:defRPr/>
            </a:pPr>
            <a:r>
              <a:rPr lang="en-AU" dirty="0" smtClean="0"/>
              <a:t>You can think of the hazard ratio as the </a:t>
            </a:r>
            <a:r>
              <a:rPr lang="en-AU" dirty="0" smtClean="0">
                <a:solidFill>
                  <a:srgbClr val="0000FF"/>
                </a:solidFill>
              </a:rPr>
              <a:t>right-now risk ratio</a:t>
            </a:r>
            <a:r>
              <a:rPr lang="en-AU" dirty="0" smtClean="0"/>
              <a:t>: right now, males have 2.5 times greater risk of injury than females.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/>
              <a:t>The scale of magnitudes is the same as for ratio of proportions:</a:t>
            </a:r>
            <a:endParaRPr lang="en-US" sz="3200" dirty="0"/>
          </a:p>
          <a:p>
            <a:pPr lvl="1">
              <a:lnSpc>
                <a:spcPct val="93000"/>
              </a:lnSpc>
              <a:defRPr/>
            </a:pPr>
            <a:endParaRPr lang="en-US" sz="2800" dirty="0"/>
          </a:p>
          <a:p>
            <a:pPr lvl="1">
              <a:lnSpc>
                <a:spcPct val="93000"/>
              </a:lnSpc>
              <a:defRPr/>
            </a:pPr>
            <a:endParaRPr lang="en-US" sz="2000" dirty="0"/>
          </a:p>
          <a:p>
            <a:pPr marL="344487" lvl="1" indent="0">
              <a:lnSpc>
                <a:spcPct val="93000"/>
              </a:lnSpc>
              <a:buNone/>
              <a:defRPr/>
            </a:pPr>
            <a:r>
              <a:rPr lang="en-US" dirty="0" smtClean="0"/>
              <a:t>    and </a:t>
            </a:r>
            <a:r>
              <a:rPr lang="en-US" dirty="0"/>
              <a:t>the inverses </a:t>
            </a:r>
            <a:r>
              <a:rPr lang="en-US" b="1" dirty="0">
                <a:solidFill>
                  <a:srgbClr val="0000FF"/>
                </a:solidFill>
              </a:rPr>
              <a:t>0.9, 0.7, 0.5, 0.3, 0.1</a:t>
            </a:r>
            <a:r>
              <a:rPr lang="en-US" dirty="0"/>
              <a:t>.</a:t>
            </a:r>
            <a:endParaRPr lang="en-US" dirty="0" smtClean="0"/>
          </a:p>
        </p:txBody>
      </p: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572963" y="4866602"/>
            <a:ext cx="8137525" cy="503238"/>
            <a:chOff x="476" y="3793"/>
            <a:chExt cx="5126" cy="317"/>
          </a:xfrm>
        </p:grpSpPr>
        <p:sp>
          <p:nvSpPr>
            <p:cNvPr id="18" name="Rectangle 139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9" name="Rectangle 140"/>
            <p:cNvSpPr>
              <a:spLocks noChangeArrowheads="1"/>
            </p:cNvSpPr>
            <p:nvPr/>
          </p:nvSpPr>
          <p:spPr bwMode="auto">
            <a:xfrm>
              <a:off x="918" y="3812"/>
              <a:ext cx="34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1.11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41"/>
            <p:cNvSpPr>
              <a:spLocks noChangeArrowheads="1"/>
            </p:cNvSpPr>
            <p:nvPr/>
          </p:nvSpPr>
          <p:spPr bwMode="auto">
            <a:xfrm>
              <a:off x="1691" y="3812"/>
              <a:ext cx="3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 dirty="0">
                  <a:solidFill>
                    <a:srgbClr val="0000FF"/>
                  </a:solidFill>
                  <a:latin typeface="Arial Narrow" pitchFamily="34" charset="0"/>
                </a:rPr>
                <a:t>1.43</a:t>
              </a:r>
              <a:endParaRPr lang="en-US" altLang="en-AU" sz="26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1" name="Rectangle 142"/>
            <p:cNvSpPr>
              <a:spLocks noChangeArrowheads="1"/>
            </p:cNvSpPr>
            <p:nvPr/>
          </p:nvSpPr>
          <p:spPr bwMode="auto">
            <a:xfrm>
              <a:off x="2804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2.0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143"/>
            <p:cNvSpPr>
              <a:spLocks noChangeArrowheads="1"/>
            </p:cNvSpPr>
            <p:nvPr/>
          </p:nvSpPr>
          <p:spPr bwMode="auto">
            <a:xfrm>
              <a:off x="3546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3.3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3" name="Rectangle 144"/>
            <p:cNvSpPr>
              <a:spLocks noChangeArrowheads="1"/>
            </p:cNvSpPr>
            <p:nvPr/>
          </p:nvSpPr>
          <p:spPr bwMode="auto">
            <a:xfrm>
              <a:off x="4606" y="3812"/>
              <a:ext cx="21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4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5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6" name="Rectangle 147"/>
            <p:cNvSpPr>
              <a:spLocks noChangeArrowheads="1"/>
            </p:cNvSpPr>
            <p:nvPr/>
          </p:nvSpPr>
          <p:spPr bwMode="auto">
            <a:xfrm>
              <a:off x="2082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7" name="Rectangle 148"/>
            <p:cNvSpPr>
              <a:spLocks noChangeArrowheads="1"/>
            </p:cNvSpPr>
            <p:nvPr/>
          </p:nvSpPr>
          <p:spPr bwMode="auto">
            <a:xfrm>
              <a:off x="3117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8" name="Rectangle 149"/>
            <p:cNvSpPr>
              <a:spLocks noChangeArrowheads="1"/>
            </p:cNvSpPr>
            <p:nvPr/>
          </p:nvSpPr>
          <p:spPr bwMode="auto">
            <a:xfrm>
              <a:off x="3866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" name="Rectangle 150"/>
            <p:cNvSpPr>
              <a:spLocks noChangeArrowheads="1"/>
            </p:cNvSpPr>
            <p:nvPr/>
          </p:nvSpPr>
          <p:spPr bwMode="auto">
            <a:xfrm>
              <a:off x="4872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8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550" y="44450"/>
            <a:ext cx="8974138" cy="561679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Odds ratio</a:t>
            </a:r>
            <a:r>
              <a:rPr lang="en-US" dirty="0" smtClean="0"/>
              <a:t> for time-</a:t>
            </a:r>
            <a:r>
              <a:rPr lang="en-US" b="1" i="1" dirty="0" smtClean="0"/>
              <a:t>in</a:t>
            </a:r>
            <a:r>
              <a:rPr lang="en-US" dirty="0" smtClean="0"/>
              <a:t>dependent classifications.</a:t>
            </a:r>
          </a:p>
          <a:p>
            <a:pPr lvl="1"/>
            <a:r>
              <a:rPr lang="en-NZ" dirty="0" smtClean="0"/>
              <a:t>Odds </a:t>
            </a:r>
            <a:r>
              <a:rPr lang="en-NZ" dirty="0" smtClean="0"/>
              <a:t>are the awkward but </a:t>
            </a:r>
            <a:r>
              <a:rPr lang="en-NZ" i="1" dirty="0" smtClean="0"/>
              <a:t>only</a:t>
            </a:r>
            <a:r>
              <a:rPr lang="en-NZ" dirty="0" smtClean="0"/>
              <a:t> way to model </a:t>
            </a:r>
            <a:r>
              <a:rPr lang="en-US" dirty="0" smtClean="0"/>
              <a:t>classifications</a:t>
            </a:r>
            <a:r>
              <a:rPr lang="en-NZ" dirty="0" smtClean="0"/>
              <a:t>.</a:t>
            </a:r>
          </a:p>
          <a:p>
            <a:pPr lvl="1"/>
            <a:r>
              <a:rPr lang="en-NZ" dirty="0" smtClean="0"/>
              <a:t>Example: proportions of boys and girls</a:t>
            </a:r>
            <a:br>
              <a:rPr lang="en-NZ" dirty="0" smtClean="0"/>
            </a:br>
            <a:r>
              <a:rPr lang="en-NZ" dirty="0" smtClean="0"/>
              <a:t>playing a sport.</a:t>
            </a:r>
          </a:p>
          <a:p>
            <a:pPr marL="685800" lvl="2" indent="0">
              <a:buNone/>
            </a:pPr>
            <a:r>
              <a:rPr lang="en-NZ" dirty="0" smtClean="0"/>
              <a:t>Odds of a boy playing = a/c = 75/25.</a:t>
            </a:r>
          </a:p>
          <a:p>
            <a:pPr marL="685800" lvl="2" indent="0">
              <a:buNone/>
            </a:pPr>
            <a:r>
              <a:rPr lang="en-NZ" dirty="0" smtClean="0"/>
              <a:t>Odds of a girl playing = b/d = 36/64.</a:t>
            </a:r>
          </a:p>
          <a:p>
            <a:pPr marL="685800" lvl="2" indent="0">
              <a:buNone/>
            </a:pPr>
            <a:r>
              <a:rPr lang="en-NZ" dirty="0" smtClean="0"/>
              <a:t>Therefore the </a:t>
            </a:r>
            <a:r>
              <a:rPr lang="en-NZ" dirty="0" smtClean="0">
                <a:solidFill>
                  <a:srgbClr val="0000FF"/>
                </a:solidFill>
              </a:rPr>
              <a:t>odds </a:t>
            </a:r>
            <a:r>
              <a:rPr lang="en-NZ" dirty="0" smtClean="0">
                <a:solidFill>
                  <a:srgbClr val="0000FF"/>
                </a:solidFill>
              </a:rPr>
              <a:t>ratio</a:t>
            </a:r>
            <a:r>
              <a:rPr lang="en-NZ" dirty="0" smtClean="0"/>
              <a:t> = (75/25)/(36/64) = 5.3.</a:t>
            </a:r>
          </a:p>
          <a:p>
            <a:pPr lvl="1"/>
            <a:r>
              <a:rPr lang="en-NZ" dirty="0" smtClean="0"/>
              <a:t>Interpret the ratio as "…times more likely" </a:t>
            </a:r>
            <a:br>
              <a:rPr lang="en-NZ" dirty="0" smtClean="0"/>
            </a:br>
            <a:r>
              <a:rPr lang="en-NZ" dirty="0" smtClean="0"/>
              <a:t>only when the proportions in both groups </a:t>
            </a:r>
            <a:br>
              <a:rPr lang="en-NZ" dirty="0" smtClean="0"/>
            </a:br>
            <a:r>
              <a:rPr lang="en-NZ" dirty="0" smtClean="0"/>
              <a:t>are small (&lt;10%).</a:t>
            </a:r>
          </a:p>
          <a:p>
            <a:pPr lvl="2"/>
            <a:r>
              <a:rPr lang="en-NZ" dirty="0" smtClean="0"/>
              <a:t>The odds ratio is then approximately equal to the proportion ratio.</a:t>
            </a:r>
          </a:p>
          <a:p>
            <a:pPr lvl="1"/>
            <a:r>
              <a:rPr lang="en-NZ" dirty="0" smtClean="0"/>
              <a:t>To assess magnitude, authors should convert the odds ratio and its confidence limits to the proportion ratio and its confidence limits.</a:t>
            </a:r>
          </a:p>
          <a:p>
            <a:pPr lvl="2"/>
            <a:r>
              <a:rPr lang="en-NZ" dirty="0" smtClean="0"/>
              <a:t>Unfortunately they often just leave effects as odds ratios</a:t>
            </a:r>
            <a:r>
              <a:rPr lang="en-NZ" dirty="0" smtClean="0"/>
              <a:t>.</a:t>
            </a:r>
            <a:endParaRPr lang="en-NZ" dirty="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16688" y="980728"/>
            <a:ext cx="2341562" cy="2957512"/>
            <a:chOff x="6586456" y="-249097"/>
            <a:chExt cx="2342196" cy="2958017"/>
          </a:xfrm>
        </p:grpSpPr>
        <p:sp>
          <p:nvSpPr>
            <p:cNvPr id="28682" name="Rectangle 48"/>
            <p:cNvSpPr>
              <a:spLocks noChangeArrowheads="1"/>
            </p:cNvSpPr>
            <p:nvPr/>
          </p:nvSpPr>
          <p:spPr bwMode="auto">
            <a:xfrm>
              <a:off x="7173058" y="523578"/>
              <a:ext cx="1755594" cy="1504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3" name="Rectangle 49"/>
            <p:cNvSpPr>
              <a:spLocks noChangeArrowheads="1"/>
            </p:cNvSpPr>
            <p:nvPr/>
          </p:nvSpPr>
          <p:spPr bwMode="auto">
            <a:xfrm>
              <a:off x="7362100" y="900306"/>
              <a:ext cx="371475" cy="112822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4" name="Rectangle 50"/>
            <p:cNvSpPr>
              <a:spLocks noChangeArrowheads="1"/>
            </p:cNvSpPr>
            <p:nvPr/>
          </p:nvSpPr>
          <p:spPr bwMode="auto">
            <a:xfrm>
              <a:off x="7980026" y="1479426"/>
              <a:ext cx="371475" cy="54910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5" name="Rectangle 131"/>
            <p:cNvSpPr>
              <a:spLocks noChangeArrowheads="1"/>
            </p:cNvSpPr>
            <p:nvPr/>
          </p:nvSpPr>
          <p:spPr bwMode="auto">
            <a:xfrm>
              <a:off x="7258680" y="2028528"/>
              <a:ext cx="525927" cy="39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boys</a:t>
              </a:r>
            </a:p>
          </p:txBody>
        </p:sp>
        <p:sp>
          <p:nvSpPr>
            <p:cNvPr id="28686" name="Rectangle 131"/>
            <p:cNvSpPr>
              <a:spLocks noChangeArrowheads="1"/>
            </p:cNvSpPr>
            <p:nvPr/>
          </p:nvSpPr>
          <p:spPr bwMode="auto">
            <a:xfrm>
              <a:off x="8008070" y="2028528"/>
              <a:ext cx="461789" cy="39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girls</a:t>
              </a:r>
            </a:p>
          </p:txBody>
        </p:sp>
        <p:sp>
          <p:nvSpPr>
            <p:cNvPr id="28687" name="Rectangle 61"/>
            <p:cNvSpPr>
              <a:spLocks noChangeArrowheads="1"/>
            </p:cNvSpPr>
            <p:nvPr/>
          </p:nvSpPr>
          <p:spPr bwMode="auto">
            <a:xfrm>
              <a:off x="6586456" y="-249097"/>
              <a:ext cx="1192953" cy="67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ts val="24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playing (%)</a:t>
              </a:r>
            </a:p>
          </p:txBody>
        </p:sp>
        <p:sp>
          <p:nvSpPr>
            <p:cNvPr id="28688" name="Rectangle 131"/>
            <p:cNvSpPr>
              <a:spLocks noChangeArrowheads="1"/>
            </p:cNvSpPr>
            <p:nvPr/>
          </p:nvSpPr>
          <p:spPr bwMode="auto">
            <a:xfrm>
              <a:off x="7621003" y="2315865"/>
              <a:ext cx="436018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Sex</a:t>
              </a:r>
            </a:p>
          </p:txBody>
        </p:sp>
        <p:sp>
          <p:nvSpPr>
            <p:cNvPr id="28689" name="Line 109"/>
            <p:cNvSpPr>
              <a:spLocks noChangeShapeType="1"/>
            </p:cNvSpPr>
            <p:nvPr/>
          </p:nvSpPr>
          <p:spPr bwMode="auto">
            <a:xfrm flipH="1">
              <a:off x="7036533" y="2028528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110"/>
            <p:cNvSpPr>
              <a:spLocks noChangeShapeType="1"/>
            </p:cNvSpPr>
            <p:nvPr/>
          </p:nvSpPr>
          <p:spPr bwMode="auto">
            <a:xfrm flipH="1">
              <a:off x="7036533" y="1652291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111"/>
            <p:cNvSpPr>
              <a:spLocks noChangeShapeType="1"/>
            </p:cNvSpPr>
            <p:nvPr/>
          </p:nvSpPr>
          <p:spPr bwMode="auto">
            <a:xfrm flipH="1">
              <a:off x="7036533" y="1276053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Line 112"/>
            <p:cNvSpPr>
              <a:spLocks noChangeShapeType="1"/>
            </p:cNvSpPr>
            <p:nvPr/>
          </p:nvSpPr>
          <p:spPr bwMode="auto">
            <a:xfrm flipH="1">
              <a:off x="7036533" y="89981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113"/>
            <p:cNvSpPr>
              <a:spLocks noChangeShapeType="1"/>
            </p:cNvSpPr>
            <p:nvPr/>
          </p:nvSpPr>
          <p:spPr bwMode="auto">
            <a:xfrm flipH="1">
              <a:off x="7036533" y="523578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114"/>
            <p:cNvSpPr>
              <a:spLocks noChangeShapeType="1"/>
            </p:cNvSpPr>
            <p:nvPr/>
          </p:nvSpPr>
          <p:spPr bwMode="auto">
            <a:xfrm flipV="1">
              <a:off x="7117496" y="523578"/>
              <a:ext cx="0" cy="150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Rectangle 131"/>
            <p:cNvSpPr>
              <a:spLocks noChangeArrowheads="1"/>
            </p:cNvSpPr>
            <p:nvPr/>
          </p:nvSpPr>
          <p:spPr bwMode="auto">
            <a:xfrm>
              <a:off x="6854581" y="1815813"/>
              <a:ext cx="166712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28696" name="Rectangle 131"/>
            <p:cNvSpPr>
              <a:spLocks noChangeArrowheads="1"/>
            </p:cNvSpPr>
            <p:nvPr/>
          </p:nvSpPr>
          <p:spPr bwMode="auto">
            <a:xfrm>
              <a:off x="6598100" y="327050"/>
              <a:ext cx="423193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 flipV="1">
              <a:off x="7815313" y="910465"/>
              <a:ext cx="0" cy="11147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Rectangle 27"/>
            <p:cNvSpPr>
              <a:spLocks noChangeArrowheads="1"/>
            </p:cNvSpPr>
            <p:nvPr/>
          </p:nvSpPr>
          <p:spPr bwMode="auto">
            <a:xfrm>
              <a:off x="7867566" y="969208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ct val="750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>a </a:t>
              </a:r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>75%</a:t>
              </a:r>
            </a:p>
          </p:txBody>
        </p:sp>
        <p:sp>
          <p:nvSpPr>
            <p:cNvPr id="28699" name="Line 26"/>
            <p:cNvSpPr>
              <a:spLocks noChangeShapeType="1"/>
            </p:cNvSpPr>
            <p:nvPr/>
          </p:nvSpPr>
          <p:spPr bwMode="auto">
            <a:xfrm flipV="1">
              <a:off x="8420647" y="1489585"/>
              <a:ext cx="0" cy="5393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8468590" y="1465882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ct val="750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>b </a:t>
              </a:r>
              <a:r>
                <a:rPr 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>36%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742238" y="1717328"/>
            <a:ext cx="512762" cy="515937"/>
            <a:chOff x="7812360" y="486832"/>
            <a:chExt cx="512315" cy="516166"/>
          </a:xfrm>
        </p:grpSpPr>
        <p:sp>
          <p:nvSpPr>
            <p:cNvPr id="28680" name="Line 25"/>
            <p:cNvSpPr>
              <a:spLocks noChangeShapeType="1"/>
            </p:cNvSpPr>
            <p:nvPr/>
          </p:nvSpPr>
          <p:spPr bwMode="auto">
            <a:xfrm flipV="1">
              <a:off x="7812360" y="544180"/>
              <a:ext cx="0" cy="34062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Rectangle 27"/>
            <p:cNvSpPr>
              <a:spLocks noChangeArrowheads="1"/>
            </p:cNvSpPr>
            <p:nvPr/>
          </p:nvSpPr>
          <p:spPr bwMode="auto">
            <a:xfrm>
              <a:off x="7864613" y="486832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ct val="750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>c </a:t>
              </a:r>
              <a:r>
                <a:rPr 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sz="2000">
                  <a:solidFill>
                    <a:srgbClr val="0000FF"/>
                  </a:solidFill>
                  <a:latin typeface="Arial Narrow" pitchFamily="34" charset="0"/>
                </a:rPr>
                <a:t>25%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350250" y="1769715"/>
            <a:ext cx="508000" cy="922338"/>
            <a:chOff x="8419792" y="539368"/>
            <a:chExt cx="508005" cy="922292"/>
          </a:xfrm>
        </p:grpSpPr>
        <p:sp>
          <p:nvSpPr>
            <p:cNvPr id="28678" name="Line 26"/>
            <p:cNvSpPr>
              <a:spLocks noChangeShapeType="1"/>
            </p:cNvSpPr>
            <p:nvPr/>
          </p:nvSpPr>
          <p:spPr bwMode="auto">
            <a:xfrm flipV="1">
              <a:off x="8419792" y="539368"/>
              <a:ext cx="0" cy="9222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Rectangle 28"/>
            <p:cNvSpPr>
              <a:spLocks noChangeArrowheads="1"/>
            </p:cNvSpPr>
            <p:nvPr/>
          </p:nvSpPr>
          <p:spPr bwMode="auto">
            <a:xfrm>
              <a:off x="8467735" y="721816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defTabSz="762000" eaLnBrk="0" hangingPunct="0">
                <a:lnSpc>
                  <a:spcPct val="75000"/>
                </a:lnSpc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>d </a:t>
              </a:r>
              <a:r>
                <a:rPr 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sz="2000">
                  <a:solidFill>
                    <a:srgbClr val="FF0000"/>
                  </a:solidFill>
                  <a:latin typeface="Arial Narrow" pitchFamily="34" charset="0"/>
                </a:rPr>
                <a:t>64%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44449"/>
            <a:ext cx="9069388" cy="4955813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Ratio </a:t>
            </a:r>
            <a:r>
              <a:rPr lang="en-US" b="1" dirty="0">
                <a:solidFill>
                  <a:srgbClr val="FF0066"/>
                </a:solidFill>
              </a:rPr>
              <a:t>of </a:t>
            </a:r>
            <a:r>
              <a:rPr lang="en-US" b="1" dirty="0" smtClean="0">
                <a:solidFill>
                  <a:srgbClr val="FF0066"/>
                </a:solidFill>
              </a:rPr>
              <a:t>Counts</a:t>
            </a:r>
            <a:endParaRPr lang="en-US" b="1" dirty="0">
              <a:solidFill>
                <a:srgbClr val="FF0066"/>
              </a:solidFill>
            </a:endParaRPr>
          </a:p>
          <a:p>
            <a:pPr>
              <a:defRPr/>
            </a:pPr>
            <a:r>
              <a:rPr lang="en-US" dirty="0" smtClean="0"/>
              <a:t>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93 </a:t>
            </a:r>
            <a:r>
              <a:rPr lang="en-US" dirty="0" smtClean="0"/>
              <a:t>injuries per 1000 player-hours of match play in sport </a:t>
            </a:r>
            <a:r>
              <a:rPr lang="en-US" dirty="0"/>
              <a:t>A</a:t>
            </a:r>
            <a:br>
              <a:rPr lang="en-US" dirty="0"/>
            </a:br>
            <a:r>
              <a:rPr lang="en-US" dirty="0" smtClean="0"/>
              <a:t>69 </a:t>
            </a:r>
            <a:r>
              <a:rPr lang="en-US" dirty="0"/>
              <a:t>injuries per 1000 player-hours of match play in sport </a:t>
            </a:r>
            <a:r>
              <a:rPr lang="en-US" dirty="0" smtClean="0"/>
              <a:t>B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The effect is expressed as a </a:t>
            </a:r>
            <a:r>
              <a:rPr lang="en-US" dirty="0" smtClean="0">
                <a:solidFill>
                  <a:srgbClr val="0000FF"/>
                </a:solidFill>
              </a:rPr>
              <a:t>count ratio</a:t>
            </a:r>
            <a:r>
              <a:rPr lang="en-US" dirty="0" smtClean="0"/>
              <a:t>: 93/69 = </a:t>
            </a:r>
            <a:r>
              <a:rPr lang="en-US" dirty="0" smtClean="0"/>
              <a:t>1.35 times </a:t>
            </a:r>
            <a:r>
              <a:rPr lang="en-US" dirty="0" smtClean="0"/>
              <a:t>more </a:t>
            </a:r>
            <a:r>
              <a:rPr lang="en-US" dirty="0" smtClean="0"/>
              <a:t>injuries in sport A than in sport B.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It can also be expressed as 35% more injuries.</a:t>
            </a:r>
          </a:p>
          <a:p>
            <a:pPr>
              <a:lnSpc>
                <a:spcPct val="93000"/>
              </a:lnSpc>
              <a:defRPr/>
            </a:pPr>
            <a:r>
              <a:rPr lang="en-US" dirty="0" smtClean="0"/>
              <a:t>The scale of </a:t>
            </a:r>
            <a:r>
              <a:rPr lang="en-US" dirty="0" smtClean="0"/>
              <a:t>magnitudes for the count ratio </a:t>
            </a:r>
            <a:r>
              <a:rPr lang="en-US" dirty="0" smtClean="0"/>
              <a:t>is the same as for ratio of </a:t>
            </a:r>
            <a:r>
              <a:rPr lang="en-US" dirty="0" smtClean="0"/>
              <a:t>proportions or hazards:</a:t>
            </a:r>
            <a:endParaRPr lang="en-US" dirty="0"/>
          </a:p>
          <a:p>
            <a:pPr lvl="1">
              <a:lnSpc>
                <a:spcPct val="93000"/>
              </a:lnSpc>
              <a:defRPr/>
            </a:pPr>
            <a:endParaRPr lang="en-US" sz="2000" dirty="0"/>
          </a:p>
          <a:p>
            <a:pPr lvl="1">
              <a:lnSpc>
                <a:spcPct val="93000"/>
              </a:lnSpc>
              <a:defRPr/>
            </a:pPr>
            <a:endParaRPr lang="en-US" sz="2400" dirty="0"/>
          </a:p>
          <a:p>
            <a:pPr marL="344487" lvl="1" indent="0">
              <a:lnSpc>
                <a:spcPct val="93000"/>
              </a:lnSpc>
              <a:buNone/>
              <a:defRPr/>
            </a:pPr>
            <a:r>
              <a:rPr lang="en-US" dirty="0" smtClean="0"/>
              <a:t>  and </a:t>
            </a:r>
            <a:r>
              <a:rPr lang="en-US" dirty="0"/>
              <a:t>the inverses </a:t>
            </a:r>
            <a:r>
              <a:rPr lang="en-US" b="1" dirty="0">
                <a:solidFill>
                  <a:srgbClr val="0000FF"/>
                </a:solidFill>
              </a:rPr>
              <a:t>0.9, 0.7, 0.5, 0.3, 0.1</a:t>
            </a:r>
            <a:r>
              <a:rPr lang="en-US" dirty="0" smtClean="0"/>
              <a:t>.</a:t>
            </a:r>
            <a:r>
              <a:rPr lang="en-US" sz="29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US" dirty="0"/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588038" y="3848704"/>
            <a:ext cx="8137525" cy="504825"/>
            <a:chOff x="476" y="3793"/>
            <a:chExt cx="5126" cy="317"/>
          </a:xfrm>
        </p:grpSpPr>
        <p:sp>
          <p:nvSpPr>
            <p:cNvPr id="29700" name="Rectangle 139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9701" name="Rectangle 140"/>
            <p:cNvSpPr>
              <a:spLocks noChangeArrowheads="1"/>
            </p:cNvSpPr>
            <p:nvPr/>
          </p:nvSpPr>
          <p:spPr bwMode="auto">
            <a:xfrm>
              <a:off x="918" y="3812"/>
              <a:ext cx="349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1.11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2" name="Rectangle 141"/>
            <p:cNvSpPr>
              <a:spLocks noChangeArrowheads="1"/>
            </p:cNvSpPr>
            <p:nvPr/>
          </p:nvSpPr>
          <p:spPr bwMode="auto">
            <a:xfrm>
              <a:off x="1691" y="3812"/>
              <a:ext cx="3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1.43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3" name="Rectangle 142"/>
            <p:cNvSpPr>
              <a:spLocks noChangeArrowheads="1"/>
            </p:cNvSpPr>
            <p:nvPr/>
          </p:nvSpPr>
          <p:spPr bwMode="auto">
            <a:xfrm>
              <a:off x="2804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2.0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4" name="Rectangle 143"/>
            <p:cNvSpPr>
              <a:spLocks noChangeArrowheads="1"/>
            </p:cNvSpPr>
            <p:nvPr/>
          </p:nvSpPr>
          <p:spPr bwMode="auto">
            <a:xfrm>
              <a:off x="3546" y="3812"/>
              <a:ext cx="2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3.3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5" name="Rectangle 144"/>
            <p:cNvSpPr>
              <a:spLocks noChangeArrowheads="1"/>
            </p:cNvSpPr>
            <p:nvPr/>
          </p:nvSpPr>
          <p:spPr bwMode="auto">
            <a:xfrm>
              <a:off x="4606" y="3812"/>
              <a:ext cx="21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600" b="1">
                  <a:solidFill>
                    <a:srgbClr val="0000FF"/>
                  </a:solidFill>
                  <a:latin typeface="Arial Narrow" pitchFamily="34" charset="0"/>
                </a:rPr>
                <a:t>10</a:t>
              </a:r>
              <a:endParaRPr lang="en-US" altLang="en-AU" sz="2600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9706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07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08" name="Rectangle 147"/>
            <p:cNvSpPr>
              <a:spLocks noChangeArrowheads="1"/>
            </p:cNvSpPr>
            <p:nvPr/>
          </p:nvSpPr>
          <p:spPr bwMode="auto">
            <a:xfrm>
              <a:off x="2082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09" name="Rectangle 148"/>
            <p:cNvSpPr>
              <a:spLocks noChangeArrowheads="1"/>
            </p:cNvSpPr>
            <p:nvPr/>
          </p:nvSpPr>
          <p:spPr bwMode="auto">
            <a:xfrm>
              <a:off x="3117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10" name="Rectangle 149"/>
            <p:cNvSpPr>
              <a:spLocks noChangeArrowheads="1"/>
            </p:cNvSpPr>
            <p:nvPr/>
          </p:nvSpPr>
          <p:spPr bwMode="auto">
            <a:xfrm>
              <a:off x="3866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9711" name="Rectangle 150"/>
            <p:cNvSpPr>
              <a:spLocks noChangeArrowheads="1"/>
            </p:cNvSpPr>
            <p:nvPr/>
          </p:nvSpPr>
          <p:spPr bwMode="auto">
            <a:xfrm>
              <a:off x="4872" y="3817"/>
              <a:ext cx="67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ext. large</a:t>
              </a:r>
              <a:endParaRPr lang="en-US" altLang="en-AU" sz="2400">
                <a:latin typeface="Arial Narrow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uiExpand="1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6838" y="44450"/>
            <a:ext cx="8956675" cy="585788"/>
          </a:xfrm>
        </p:spPr>
        <p:txBody>
          <a:bodyPr/>
          <a:lstStyle/>
          <a:p>
            <a:r>
              <a:rPr lang="en-US" dirty="0" smtClean="0"/>
              <a:t>Inferences </a:t>
            </a:r>
            <a:r>
              <a:rPr lang="en-US" dirty="0" smtClean="0"/>
              <a:t>When M</a:t>
            </a:r>
            <a:r>
              <a:rPr lang="en-US" dirty="0" smtClean="0"/>
              <a:t>onitoring </a:t>
            </a:r>
            <a:r>
              <a:rPr lang="en-US" dirty="0" smtClean="0"/>
              <a:t>Individual Athletes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6838" y="630238"/>
            <a:ext cx="8955087" cy="575108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ubjective </a:t>
            </a:r>
            <a:r>
              <a:rPr lang="en-US" dirty="0" smtClean="0">
                <a:solidFill>
                  <a:srgbClr val="0000FF"/>
                </a:solidFill>
              </a:rPr>
              <a:t>assessments </a:t>
            </a:r>
            <a:r>
              <a:rPr lang="en-US" dirty="0"/>
              <a:t>of </a:t>
            </a:r>
            <a:r>
              <a:rPr lang="en-US" dirty="0" smtClean="0"/>
              <a:t>the coach</a:t>
            </a:r>
            <a:r>
              <a:rPr lang="en-US" dirty="0"/>
              <a:t>, athlete</a:t>
            </a:r>
            <a:r>
              <a:rPr lang="en-US" dirty="0" smtClean="0"/>
              <a:t>, </a:t>
            </a:r>
            <a:r>
              <a:rPr lang="en-US" dirty="0" smtClean="0"/>
              <a:t>and </a:t>
            </a:r>
            <a:r>
              <a:rPr lang="en-US" dirty="0" smtClean="0"/>
              <a:t>support personnel provide important evidence.</a:t>
            </a:r>
          </a:p>
          <a:p>
            <a:pPr marL="742950" lvl="1" indent="-285750" eaLnBrk="1" hangingPunct="1"/>
            <a:r>
              <a:rPr lang="en-US" dirty="0" smtClean="0"/>
              <a:t>An experienced coach notices important changes.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Objective assessments</a:t>
            </a:r>
            <a:r>
              <a:rPr lang="en-US" dirty="0" smtClean="0"/>
              <a:t> of change with an instrument or test are contaminated with error or "noise".</a:t>
            </a:r>
          </a:p>
          <a:p>
            <a:pPr marL="742950" lvl="1" indent="-285750" eaLnBrk="1" hangingPunct="1"/>
            <a:r>
              <a:rPr lang="en-US" dirty="0" smtClean="0"/>
              <a:t>The noise is represented by the standard deviation of repeated measurements: the standard (or typical) error of measurement.</a:t>
            </a:r>
          </a:p>
          <a:p>
            <a:pPr marL="742950" lvl="1" indent="-285750" eaLnBrk="1" hangingPunct="1"/>
            <a:r>
              <a:rPr lang="en-US" dirty="0" smtClean="0"/>
              <a:t>Think of ± twice the error as the equivalent of confidence limits for the athlete's true change. </a:t>
            </a:r>
          </a:p>
          <a:p>
            <a:pPr marL="742950" lvl="1" indent="-285750" eaLnBrk="1" hangingPunct="1"/>
            <a:r>
              <a:rPr lang="en-US" dirty="0" smtClean="0"/>
              <a:t>Take into account clinically or practically important changes.</a:t>
            </a:r>
          </a:p>
          <a:p>
            <a:pPr marL="984250" lvl="2" eaLnBrk="1" hangingPunct="1"/>
            <a:r>
              <a:rPr lang="en-US" dirty="0" smtClean="0"/>
              <a:t>Wow, you've made a moderate improvement!</a:t>
            </a:r>
          </a:p>
          <a:p>
            <a:pPr marL="984250" lvl="2" eaLnBrk="1" hangingPunct="1"/>
            <a:r>
              <a:rPr lang="en-US" dirty="0" smtClean="0"/>
              <a:t>No real change since last time. </a:t>
            </a:r>
            <a:r>
              <a:rPr lang="en-US" dirty="0" smtClean="0"/>
              <a:t>[High reliability needed here.]</a:t>
            </a:r>
            <a:endParaRPr lang="en-US" dirty="0" smtClean="0"/>
          </a:p>
          <a:p>
            <a:pPr marL="984250" lvl="2" eaLnBrk="1" hangingPunct="1"/>
            <a:r>
              <a:rPr lang="en-US" dirty="0" smtClean="0"/>
              <a:t>It looks like you have made a small improvement, but we can’t be sure, because the test is </a:t>
            </a:r>
            <a:r>
              <a:rPr lang="en-US" dirty="0" smtClean="0"/>
              <a:t>quite </a:t>
            </a:r>
            <a:r>
              <a:rPr lang="en-US" dirty="0" smtClean="0"/>
              <a:t>noisy. [This is the usual scenario.]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3" y="44450"/>
            <a:ext cx="9007475" cy="6336878"/>
          </a:xfrm>
        </p:spPr>
        <p:txBody>
          <a:bodyPr/>
          <a:lstStyle/>
          <a:p>
            <a:pPr marL="271463" indent="-271463">
              <a:lnSpc>
                <a:spcPct val="99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Statistical </a:t>
            </a:r>
            <a:r>
              <a:rPr lang="en-US" b="1" dirty="0">
                <a:solidFill>
                  <a:srgbClr val="0000FF"/>
                </a:solidFill>
              </a:rPr>
              <a:t>significance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the traditional way to make inferences.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It’s also known as the </a:t>
            </a:r>
            <a:r>
              <a:rPr lang="en-US" dirty="0" smtClean="0">
                <a:solidFill>
                  <a:srgbClr val="0000FF"/>
                </a:solidFill>
              </a:rPr>
              <a:t>null-hypothesis significance test</a:t>
            </a:r>
            <a:r>
              <a:rPr lang="en-US" dirty="0" smtClean="0"/>
              <a:t>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The inference is all about whether the effect could be </a:t>
            </a:r>
            <a:r>
              <a:rPr lang="en-US" dirty="0" smtClean="0">
                <a:solidFill>
                  <a:srgbClr val="0000FF"/>
                </a:solidFill>
              </a:rPr>
              <a:t>zero or "null"</a:t>
            </a:r>
            <a:r>
              <a:rPr lang="en-US" dirty="0" smtClean="0"/>
              <a:t>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If the 95% confidence interval includes zero, the effect "could be zero". The effect is "statistically non-significant (at the 5% level)":</a:t>
            </a:r>
          </a:p>
          <a:p>
            <a:pPr marL="588963" lvl="1" indent="-271463">
              <a:lnSpc>
                <a:spcPct val="99000"/>
              </a:lnSpc>
            </a:pPr>
            <a:endParaRPr lang="en-US" sz="2000" dirty="0" smtClean="0"/>
          </a:p>
          <a:p>
            <a:pPr marL="588963" lvl="1" indent="-271463">
              <a:lnSpc>
                <a:spcPct val="99000"/>
              </a:lnSpc>
            </a:pPr>
            <a:endParaRPr lang="en-US" sz="2400" dirty="0" smtClean="0"/>
          </a:p>
          <a:p>
            <a:pPr marL="588963" lvl="1" indent="-271463">
              <a:lnSpc>
                <a:spcPct val="99000"/>
              </a:lnSpc>
            </a:pPr>
            <a:endParaRPr lang="en-US" sz="2400" dirty="0" smtClean="0"/>
          </a:p>
          <a:p>
            <a:pPr marL="588963" lvl="1" indent="-271463">
              <a:lnSpc>
                <a:spcPct val="99000"/>
              </a:lnSpc>
            </a:pPr>
            <a:endParaRPr lang="en-US" sz="2400" dirty="0" smtClean="0"/>
          </a:p>
          <a:p>
            <a:pPr marL="588963" lvl="1" indent="-271463">
              <a:lnSpc>
                <a:spcPct val="99000"/>
              </a:lnSpc>
            </a:pPr>
            <a:endParaRPr lang="en-US" sz="2400" dirty="0" smtClean="0"/>
          </a:p>
          <a:p>
            <a:pPr marL="588963" lvl="1" indent="-271463">
              <a:lnSpc>
                <a:spcPct val="99000"/>
              </a:lnSpc>
            </a:pPr>
            <a:endParaRPr lang="en-US" sz="1800" dirty="0" smtClean="0"/>
          </a:p>
          <a:p>
            <a:pPr marL="588963" lvl="1" indent="-271463">
              <a:lnSpc>
                <a:spcPct val="99000"/>
              </a:lnSpc>
            </a:pPr>
            <a:endParaRPr lang="en-US" sz="1800" dirty="0" smtClean="0"/>
          </a:p>
          <a:p>
            <a:pPr marL="588963" lvl="1" indent="-271463">
              <a:lnSpc>
                <a:spcPct val="99000"/>
              </a:lnSpc>
            </a:pP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If the confidence interval does </a:t>
            </a:r>
            <a:r>
              <a:rPr lang="en-US" i="1" dirty="0" smtClean="0"/>
              <a:t>not</a:t>
            </a:r>
            <a:r>
              <a:rPr lang="en-US" dirty="0" smtClean="0"/>
              <a:t> include zero, the effect "couldn't be zero". The effect is "statistically significant (at the 5% level)". 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p </a:t>
            </a:r>
            <a:r>
              <a:rPr lang="en-US" dirty="0">
                <a:solidFill>
                  <a:srgbClr val="0000FF"/>
                </a:solidFill>
              </a:rPr>
              <a:t>value</a:t>
            </a:r>
            <a:r>
              <a:rPr lang="en-US" dirty="0"/>
              <a:t> </a:t>
            </a:r>
            <a:r>
              <a:rPr lang="en-US" dirty="0" smtClean="0"/>
              <a:t>is used to decide </a:t>
            </a:r>
            <a:r>
              <a:rPr lang="en-US" dirty="0"/>
              <a:t>whether an effect is </a:t>
            </a:r>
            <a:r>
              <a:rPr lang="en-US" dirty="0" smtClean="0"/>
              <a:t>significant (p&lt;0.05).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73450" y="2713434"/>
            <a:ext cx="1819275" cy="1727200"/>
            <a:chOff x="3474100" y="2159137"/>
            <a:chExt cx="1817980" cy="1727868"/>
          </a:xfrm>
        </p:grpSpPr>
        <p:sp>
          <p:nvSpPr>
            <p:cNvPr id="9243" name="Rectangle 31"/>
            <p:cNvSpPr>
              <a:spLocks noChangeArrowheads="1"/>
            </p:cNvSpPr>
            <p:nvPr/>
          </p:nvSpPr>
          <p:spPr bwMode="auto">
            <a:xfrm>
              <a:off x="3474100" y="2159137"/>
              <a:ext cx="1817980" cy="172786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9244" name="Text Box 19"/>
            <p:cNvSpPr txBox="1">
              <a:spLocks noChangeArrowheads="1"/>
            </p:cNvSpPr>
            <p:nvPr/>
          </p:nvSpPr>
          <p:spPr bwMode="auto">
            <a:xfrm>
              <a:off x="3790764" y="2204864"/>
              <a:ext cx="1069268" cy="3200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positive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54200" y="2713434"/>
            <a:ext cx="1620838" cy="1728788"/>
            <a:chOff x="1854845" y="2160167"/>
            <a:chExt cx="1619582" cy="1728722"/>
          </a:xfrm>
        </p:grpSpPr>
        <p:sp>
          <p:nvSpPr>
            <p:cNvPr id="9241" name="Rectangle 37"/>
            <p:cNvSpPr>
              <a:spLocks noChangeArrowheads="1"/>
            </p:cNvSpPr>
            <p:nvPr/>
          </p:nvSpPr>
          <p:spPr bwMode="auto">
            <a:xfrm>
              <a:off x="1854845" y="2160167"/>
              <a:ext cx="1619582" cy="1728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9242" name="Text Box 18"/>
            <p:cNvSpPr txBox="1">
              <a:spLocks noChangeArrowheads="1"/>
            </p:cNvSpPr>
            <p:nvPr/>
          </p:nvSpPr>
          <p:spPr bwMode="auto">
            <a:xfrm>
              <a:off x="2086431" y="2204864"/>
              <a:ext cx="1146211" cy="3200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negative</a:t>
              </a:r>
            </a:p>
          </p:txBody>
        </p:sp>
      </p:grp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3233066" y="3273822"/>
            <a:ext cx="1338934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05532" y="3135709"/>
            <a:ext cx="2654300" cy="615950"/>
            <a:chOff x="323528" y="2582617"/>
            <a:chExt cx="2655413" cy="615553"/>
          </a:xfrm>
        </p:grpSpPr>
        <p:sp>
          <p:nvSpPr>
            <p:cNvPr id="9239" name="Text Box 48"/>
            <p:cNvSpPr txBox="1">
              <a:spLocks noChangeArrowheads="1"/>
            </p:cNvSpPr>
            <p:nvPr/>
          </p:nvSpPr>
          <p:spPr bwMode="auto">
            <a:xfrm flipH="1">
              <a:off x="323528" y="2582617"/>
              <a:ext cx="2034132" cy="615553"/>
            </a:xfrm>
            <a:prstGeom prst="rect">
              <a:avLst/>
            </a:prstGeom>
            <a:solidFill>
              <a:srgbClr val="FFFF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95% confidence interval</a:t>
              </a:r>
            </a:p>
          </p:txBody>
        </p:sp>
        <p:sp>
          <p:nvSpPr>
            <p:cNvPr id="9240" name="Line 43"/>
            <p:cNvSpPr>
              <a:spLocks noChangeShapeType="1"/>
            </p:cNvSpPr>
            <p:nvPr/>
          </p:nvSpPr>
          <p:spPr bwMode="auto">
            <a:xfrm>
              <a:off x="2429668" y="2720656"/>
              <a:ext cx="549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48"/>
          <p:cNvSpPr txBox="1">
            <a:spLocks noChangeArrowheads="1"/>
          </p:cNvSpPr>
          <p:nvPr/>
        </p:nvSpPr>
        <p:spPr bwMode="auto">
          <a:xfrm flipH="1">
            <a:off x="4703763" y="3119834"/>
            <a:ext cx="3109912" cy="307975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statistically non-significant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3695700" y="3727847"/>
            <a:ext cx="1524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 flipH="1">
            <a:off x="5238750" y="3524647"/>
            <a:ext cx="269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statistically significant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1979613" y="4188222"/>
            <a:ext cx="10541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 flipH="1">
            <a:off x="3573463" y="4034234"/>
            <a:ext cx="2582862" cy="307975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statistically significant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 flipH="1">
            <a:off x="7761288" y="3073767"/>
            <a:ext cx="1172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 dirty="0">
                <a:latin typeface="Arial Narrow" pitchFamily="34" charset="0"/>
              </a:rPr>
              <a:t>(</a:t>
            </a:r>
            <a:r>
              <a:rPr lang="en-US" sz="2500" dirty="0" smtClean="0">
                <a:latin typeface="Arial Narrow" pitchFamily="34" charset="0"/>
              </a:rPr>
              <a:t>p=0.12)</a:t>
            </a:r>
            <a:endParaRPr lang="en-US" sz="2500" dirty="0">
              <a:latin typeface="Arial Narrow" pitchFamily="34" charset="0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 flipH="1">
            <a:off x="7812088" y="3524647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(p=0.02)</a:t>
            </a: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 flipH="1">
            <a:off x="6084888" y="3977084"/>
            <a:ext cx="131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(p=0.003)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54200" y="2276872"/>
            <a:ext cx="6413019" cy="2609808"/>
            <a:chOff x="1854845" y="1723855"/>
            <a:chExt cx="6413101" cy="2609269"/>
          </a:xfrm>
        </p:grpSpPr>
        <p:sp>
          <p:nvSpPr>
            <p:cNvPr id="9233" name="Line 39"/>
            <p:cNvSpPr>
              <a:spLocks noChangeShapeType="1"/>
            </p:cNvSpPr>
            <p:nvPr/>
          </p:nvSpPr>
          <p:spPr bwMode="auto">
            <a:xfrm>
              <a:off x="1854845" y="3884777"/>
              <a:ext cx="3437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34" name="Line 40"/>
            <p:cNvSpPr>
              <a:spLocks noChangeShapeType="1"/>
            </p:cNvSpPr>
            <p:nvPr/>
          </p:nvSpPr>
          <p:spPr bwMode="auto">
            <a:xfrm>
              <a:off x="3476103" y="2160166"/>
              <a:ext cx="0" cy="1731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41"/>
            <p:cNvSpPr txBox="1">
              <a:spLocks noChangeArrowheads="1"/>
            </p:cNvSpPr>
            <p:nvPr/>
          </p:nvSpPr>
          <p:spPr bwMode="auto">
            <a:xfrm>
              <a:off x="2092522" y="3933097"/>
              <a:ext cx="6175424" cy="40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 dirty="0">
                  <a:latin typeface="Arial Narrow" pitchFamily="34" charset="0"/>
                </a:rPr>
                <a:t>value of effect statistic</a:t>
              </a:r>
              <a:r>
                <a:rPr lang="en-US" sz="2500" dirty="0">
                  <a:solidFill>
                    <a:srgbClr val="A50021"/>
                  </a:solidFill>
                  <a:latin typeface="Arial Narrow" pitchFamily="34" charset="0"/>
                </a:rPr>
                <a:t> (e.g., change in </a:t>
              </a:r>
              <a:r>
                <a:rPr lang="en-US" sz="2500" dirty="0" smtClean="0">
                  <a:solidFill>
                    <a:srgbClr val="A50021"/>
                  </a:solidFill>
                  <a:latin typeface="Arial Narrow" pitchFamily="34" charset="0"/>
                </a:rPr>
                <a:t>peak power)</a:t>
              </a:r>
              <a:endParaRPr lang="en-US" sz="2500" dirty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grpSp>
          <p:nvGrpSpPr>
            <p:cNvPr id="9236" name="Group 14"/>
            <p:cNvGrpSpPr>
              <a:grpSpLocks/>
            </p:cNvGrpSpPr>
            <p:nvPr/>
          </p:nvGrpSpPr>
          <p:grpSpPr bwMode="auto">
            <a:xfrm>
              <a:off x="1978680" y="1723855"/>
              <a:ext cx="1495429" cy="436313"/>
              <a:chOff x="1532" y="2947"/>
              <a:chExt cx="942" cy="401"/>
            </a:xfrm>
          </p:grpSpPr>
          <p:sp>
            <p:nvSpPr>
              <p:cNvPr id="9237" name="Text Box 15"/>
              <p:cNvSpPr txBox="1">
                <a:spLocks noChangeArrowheads="1"/>
              </p:cNvSpPr>
              <p:nvPr/>
            </p:nvSpPr>
            <p:spPr bwMode="auto">
              <a:xfrm>
                <a:off x="1532" y="2947"/>
                <a:ext cx="835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lnSpc>
                    <a:spcPct val="80000"/>
                  </a:lnSpc>
                </a:pPr>
                <a:r>
                  <a:rPr lang="en-US">
                    <a:latin typeface="Arial Narrow" pitchFamily="34" charset="0"/>
                  </a:rPr>
                  <a:t>zero or null</a:t>
                </a:r>
              </a:p>
            </p:txBody>
          </p:sp>
          <p:sp>
            <p:nvSpPr>
              <p:cNvPr id="9238" name="Freeform 16"/>
              <p:cNvSpPr>
                <a:spLocks/>
              </p:cNvSpPr>
              <p:nvPr/>
            </p:nvSpPr>
            <p:spPr bwMode="auto">
              <a:xfrm>
                <a:off x="2339" y="3104"/>
                <a:ext cx="135" cy="244"/>
              </a:xfrm>
              <a:custGeom>
                <a:avLst/>
                <a:gdLst>
                  <a:gd name="T0" fmla="*/ 135 w 10011"/>
                  <a:gd name="T1" fmla="*/ 244 h 10000"/>
                  <a:gd name="T2" fmla="*/ 131 w 10011"/>
                  <a:gd name="T3" fmla="*/ 192 h 10000"/>
                  <a:gd name="T4" fmla="*/ 101 w 10011"/>
                  <a:gd name="T5" fmla="*/ 49 h 10000"/>
                  <a:gd name="T6" fmla="*/ 0 w 10011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11" h="10000">
                    <a:moveTo>
                      <a:pt x="10000" y="10000"/>
                    </a:moveTo>
                    <a:cubicBezTo>
                      <a:pt x="9970" y="9660"/>
                      <a:pt x="10146" y="9192"/>
                      <a:pt x="9724" y="7861"/>
                    </a:cubicBezTo>
                    <a:cubicBezTo>
                      <a:pt x="9302" y="6530"/>
                      <a:pt x="9996" y="3147"/>
                      <a:pt x="7469" y="2016"/>
                    </a:cubicBezTo>
                    <a:cubicBezTo>
                      <a:pt x="5895" y="632"/>
                      <a:pt x="2522" y="509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ext Box 48"/>
          <p:cNvSpPr txBox="1">
            <a:spLocks noChangeArrowheads="1"/>
          </p:cNvSpPr>
          <p:nvPr/>
        </p:nvSpPr>
        <p:spPr bwMode="auto">
          <a:xfrm flipH="1">
            <a:off x="5724525" y="2327672"/>
            <a:ext cx="3109913" cy="6334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>
                <a:latin typeface="Arial Narrow" pitchFamily="34" charset="0"/>
              </a:rPr>
              <a:t>Researchers using p values should show exact values.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bldLvl="3" autoUpdateAnimBg="0"/>
      <p:bldP spid="17" grpId="0" uiExpand="1" animBg="1"/>
      <p:bldP spid="21" grpId="0" uiExpand="1" animBg="1"/>
      <p:bldP spid="22" grpId="0" animBg="1"/>
      <p:bldP spid="24" grpId="0"/>
      <p:bldP spid="25" grpId="0" animBg="1"/>
      <p:bldP spid="26" grpId="0" animBg="1"/>
      <p:bldP spid="28" grpId="0"/>
      <p:bldP spid="29" grpId="0"/>
      <p:bldP spid="30" grpId="0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3" y="15875"/>
            <a:ext cx="9032875" cy="532805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" y="519975"/>
            <a:ext cx="9029700" cy="6297514"/>
          </a:xfrm>
        </p:spPr>
        <p:txBody>
          <a:bodyPr/>
          <a:lstStyle/>
          <a:p>
            <a:pPr>
              <a:lnSpc>
                <a:spcPct val="91000"/>
              </a:lnSpc>
            </a:pPr>
            <a:r>
              <a:rPr lang="en-US" dirty="0" smtClean="0">
                <a:solidFill>
                  <a:srgbClr val="0000FF"/>
                </a:solidFill>
              </a:rPr>
              <a:t>Inferential</a:t>
            </a:r>
            <a:r>
              <a:rPr lang="en-US" dirty="0" smtClean="0"/>
              <a:t> statistics are used to make conclusions about the </a:t>
            </a:r>
            <a:r>
              <a:rPr lang="en-US" dirty="0" smtClean="0">
                <a:solidFill>
                  <a:srgbClr val="0000FF"/>
                </a:solidFill>
              </a:rPr>
              <a:t>true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value</a:t>
            </a:r>
            <a:r>
              <a:rPr lang="en-US" dirty="0" smtClean="0"/>
              <a:t> of a simple or effect statistic derived from a </a:t>
            </a:r>
            <a:r>
              <a:rPr lang="en-US" dirty="0" smtClean="0">
                <a:solidFill>
                  <a:srgbClr val="0000FF"/>
                </a:solidFill>
              </a:rPr>
              <a:t>sample</a:t>
            </a:r>
            <a:r>
              <a:rPr lang="en-US" dirty="0" smtClean="0"/>
              <a:t>.</a:t>
            </a:r>
          </a:p>
          <a:p>
            <a:pPr lvl="1">
              <a:lnSpc>
                <a:spcPct val="91000"/>
              </a:lnSpc>
            </a:pPr>
            <a:r>
              <a:rPr lang="en-US" dirty="0" smtClean="0"/>
              <a:t>The inference from a </a:t>
            </a:r>
            <a:r>
              <a:rPr lang="en-US" dirty="0" smtClean="0">
                <a:solidFill>
                  <a:srgbClr val="0000FF"/>
                </a:solidFill>
              </a:rPr>
              <a:t>null-hypothesis significance test</a:t>
            </a:r>
            <a:r>
              <a:rPr lang="en-US" dirty="0" smtClean="0"/>
              <a:t> is about whether the true value of an effect statistic could be null (zero).</a:t>
            </a:r>
          </a:p>
          <a:p>
            <a:pPr lvl="1">
              <a:lnSpc>
                <a:spcPct val="91000"/>
              </a:lnSpc>
            </a:pPr>
            <a:r>
              <a:rPr lang="en-US" dirty="0" smtClean="0">
                <a:solidFill>
                  <a:srgbClr val="0000FF"/>
                </a:solidFill>
              </a:rPr>
              <a:t>Magnitude-based inference</a:t>
            </a:r>
            <a:r>
              <a:rPr lang="en-US" dirty="0" smtClean="0"/>
              <a:t> addresses the issue of whether the true value could be important (beneficial and harmful, or substantial).</a:t>
            </a:r>
          </a:p>
          <a:p>
            <a:pPr>
              <a:lnSpc>
                <a:spcPct val="91000"/>
              </a:lnSpc>
            </a:pPr>
            <a:r>
              <a:rPr lang="en-US" dirty="0" smtClean="0">
                <a:solidFill>
                  <a:srgbClr val="0000FF"/>
                </a:solidFill>
              </a:rPr>
              <a:t>Effect </a:t>
            </a:r>
            <a:r>
              <a:rPr lang="en-US" dirty="0" smtClean="0">
                <a:solidFill>
                  <a:srgbClr val="0000FF"/>
                </a:solidFill>
              </a:rPr>
              <a:t>magnitudes</a:t>
            </a:r>
            <a:r>
              <a:rPr lang="en-US" dirty="0" smtClean="0"/>
              <a:t> have key roles in research and practice.</a:t>
            </a:r>
            <a:r>
              <a:rPr lang="en-GB" dirty="0" smtClean="0"/>
              <a:t>  </a:t>
            </a:r>
            <a:endParaRPr lang="en-GB" dirty="0" smtClean="0"/>
          </a:p>
          <a:p>
            <a:pPr>
              <a:lnSpc>
                <a:spcPct val="91000"/>
              </a:lnSpc>
            </a:pPr>
            <a:r>
              <a:rPr lang="en-GB" dirty="0"/>
              <a:t>Small, moderate, large, very large and extremely large </a:t>
            </a:r>
            <a:r>
              <a:rPr lang="en-GB" dirty="0" smtClean="0">
                <a:solidFill>
                  <a:srgbClr val="0000FF"/>
                </a:solidFill>
              </a:rPr>
              <a:t>magnitude thresholds</a:t>
            </a:r>
            <a:r>
              <a:rPr lang="en-GB" dirty="0" smtClean="0"/>
              <a:t> for various effects…</a:t>
            </a:r>
            <a:endParaRPr lang="en-GB" dirty="0" smtClean="0"/>
          </a:p>
          <a:p>
            <a:pPr lvl="1">
              <a:lnSpc>
                <a:spcPct val="91000"/>
              </a:lnSpc>
            </a:pPr>
            <a:r>
              <a:rPr lang="en-GB" dirty="0" smtClean="0">
                <a:solidFill>
                  <a:srgbClr val="0000FF"/>
                </a:solidFill>
              </a:rPr>
              <a:t>Mean </a:t>
            </a:r>
            <a:r>
              <a:rPr lang="en-GB" dirty="0" smtClean="0">
                <a:solidFill>
                  <a:srgbClr val="0000FF"/>
                </a:solidFill>
              </a:rPr>
              <a:t>differences</a:t>
            </a:r>
            <a:r>
              <a:rPr lang="en-GB" dirty="0" smtClean="0"/>
              <a:t>: 0.20, 0.60, 1.2, 2.0, </a:t>
            </a:r>
            <a:r>
              <a:rPr lang="en-GB" dirty="0" smtClean="0"/>
              <a:t>4.0 of between-athlete SD.</a:t>
            </a:r>
          </a:p>
          <a:p>
            <a:pPr lvl="1">
              <a:lnSpc>
                <a:spcPct val="91000"/>
              </a:lnSpc>
            </a:pPr>
            <a:r>
              <a:rPr lang="en-GB" dirty="0" smtClean="0">
                <a:solidFill>
                  <a:srgbClr val="0000FF"/>
                </a:solidFill>
              </a:rPr>
              <a:t>Solo performance</a:t>
            </a:r>
            <a:r>
              <a:rPr lang="en-GB" dirty="0" smtClean="0"/>
              <a:t>: 0.3, 0.9, 1.6, 2.5, 4.0 of race-to-race CV.</a:t>
            </a:r>
            <a:endParaRPr lang="en-GB" dirty="0" smtClean="0"/>
          </a:p>
          <a:p>
            <a:pPr lvl="1">
              <a:lnSpc>
                <a:spcPct val="91000"/>
              </a:lnSpc>
            </a:pPr>
            <a:r>
              <a:rPr lang="en-GB" dirty="0">
                <a:solidFill>
                  <a:srgbClr val="0000FF"/>
                </a:solidFill>
              </a:rPr>
              <a:t>C</a:t>
            </a:r>
            <a:r>
              <a:rPr lang="en-GB" dirty="0" smtClean="0">
                <a:solidFill>
                  <a:srgbClr val="0000FF"/>
                </a:solidFill>
              </a:rPr>
              <a:t>orrelations</a:t>
            </a:r>
            <a:r>
              <a:rPr lang="en-GB" dirty="0" smtClean="0"/>
              <a:t>: 0.10, 0.30, 0.50, 0.70, 0.90</a:t>
            </a:r>
            <a:r>
              <a:rPr lang="en-GB" dirty="0" smtClean="0"/>
              <a:t>.</a:t>
            </a:r>
          </a:p>
          <a:p>
            <a:pPr lvl="1">
              <a:lnSpc>
                <a:spcPct val="91000"/>
              </a:lnSpc>
            </a:pPr>
            <a:r>
              <a:rPr lang="en-GB" dirty="0" smtClean="0">
                <a:solidFill>
                  <a:srgbClr val="0000FF"/>
                </a:solidFill>
              </a:rPr>
              <a:t>Team performance</a:t>
            </a:r>
            <a:r>
              <a:rPr lang="en-GB" dirty="0" smtClean="0"/>
              <a:t>: 1, 3, 5,7, 9 games won/lost in every 10 games.</a:t>
            </a:r>
            <a:endParaRPr lang="en-GB" dirty="0" smtClean="0"/>
          </a:p>
          <a:p>
            <a:pPr lvl="1">
              <a:lnSpc>
                <a:spcPct val="91000"/>
              </a:lnSpc>
            </a:pPr>
            <a:r>
              <a:rPr lang="en-GB" dirty="0" smtClean="0">
                <a:solidFill>
                  <a:srgbClr val="0000FF"/>
                </a:solidFill>
              </a:rPr>
              <a:t>Ratios </a:t>
            </a:r>
            <a:r>
              <a:rPr lang="en-GB" dirty="0" smtClean="0">
                <a:solidFill>
                  <a:srgbClr val="0000FF"/>
                </a:solidFill>
              </a:rPr>
              <a:t>of proportions, hazards, counts</a:t>
            </a:r>
            <a:r>
              <a:rPr lang="en-GB" dirty="0" smtClean="0"/>
              <a:t>: 1.11, 1.43, 2.0, 3.3, 10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smtClean="0"/>
              <a:t>their inverses 0.9, 0.7, 0.5, 0.3, 0.1.</a:t>
            </a:r>
          </a:p>
          <a:p>
            <a:pPr>
              <a:lnSpc>
                <a:spcPct val="91000"/>
              </a:lnSpc>
            </a:pPr>
            <a:r>
              <a:rPr lang="en-GB" dirty="0" smtClean="0"/>
              <a:t>Take </a:t>
            </a:r>
            <a:r>
              <a:rPr lang="en-GB" dirty="0" smtClean="0">
                <a:solidFill>
                  <a:srgbClr val="0000FF"/>
                </a:solidFill>
              </a:rPr>
              <a:t>noise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00FF"/>
                </a:solidFill>
              </a:rPr>
              <a:t>thresholds </a:t>
            </a:r>
            <a:r>
              <a:rPr lang="en-GB" dirty="0" smtClean="0"/>
              <a:t>into account when monitoring athletes.</a:t>
            </a:r>
          </a:p>
          <a:p>
            <a:pPr lvl="1">
              <a:lnSpc>
                <a:spcPct val="91000"/>
              </a:lnSpc>
            </a:pP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" y="116458"/>
            <a:ext cx="8980488" cy="6192862"/>
          </a:xfrm>
        </p:spPr>
        <p:txBody>
          <a:bodyPr/>
          <a:lstStyle/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The exact definition of the p value is hard to understand.</a:t>
            </a:r>
          </a:p>
          <a:p>
            <a:pPr marL="881063" lvl="2" indent="-271463">
              <a:lnSpc>
                <a:spcPct val="99000"/>
              </a:lnSpc>
            </a:pPr>
            <a:r>
              <a:rPr lang="en-US" dirty="0" smtClean="0"/>
              <a:t>Useful interpretation: </a:t>
            </a:r>
            <a:r>
              <a:rPr lang="en-US" dirty="0" smtClean="0"/>
              <a:t>if you observe a positive effect, and the p value </a:t>
            </a:r>
            <a:r>
              <a:rPr lang="en-US" dirty="0"/>
              <a:t>i</a:t>
            </a:r>
            <a:r>
              <a:rPr lang="en-US" dirty="0" smtClean="0"/>
              <a:t>s 0.08, the probability is 0.04 that the effect is actually negative.</a:t>
            </a: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People usually interpret </a:t>
            </a:r>
            <a:r>
              <a:rPr lang="en-US" dirty="0">
                <a:solidFill>
                  <a:srgbClr val="0000FF"/>
                </a:solidFill>
              </a:rPr>
              <a:t>significant</a:t>
            </a:r>
            <a:r>
              <a:rPr lang="en-US" dirty="0"/>
              <a:t> as "</a:t>
            </a:r>
            <a:r>
              <a:rPr lang="en-US" dirty="0">
                <a:solidFill>
                  <a:srgbClr val="0000FF"/>
                </a:solidFill>
              </a:rPr>
              <a:t>a real </a:t>
            </a:r>
            <a:r>
              <a:rPr lang="en-US" dirty="0" smtClean="0">
                <a:solidFill>
                  <a:srgbClr val="0000FF"/>
                </a:solidFill>
              </a:rPr>
              <a:t>(important) effect</a:t>
            </a:r>
            <a:r>
              <a:rPr lang="en-US" dirty="0" smtClean="0"/>
              <a:t>"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non-significant</a:t>
            </a:r>
            <a:r>
              <a:rPr lang="en-US" dirty="0" smtClean="0"/>
              <a:t> </a:t>
            </a:r>
            <a:r>
              <a:rPr lang="en-US" dirty="0"/>
              <a:t>as</a:t>
            </a:r>
            <a:r>
              <a:rPr lang="en-US" dirty="0" smtClean="0"/>
              <a:t> "</a:t>
            </a:r>
            <a:r>
              <a:rPr lang="en-US" dirty="0" smtClean="0">
                <a:solidFill>
                  <a:srgbClr val="0000FF"/>
                </a:solidFill>
              </a:rPr>
              <a:t>no real effect</a:t>
            </a:r>
            <a:r>
              <a:rPr lang="en-US" dirty="0" smtClean="0"/>
              <a:t>".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These interpretations apply only if the study was done with the </a:t>
            </a:r>
            <a:r>
              <a:rPr lang="en-US" dirty="0" smtClean="0">
                <a:solidFill>
                  <a:srgbClr val="0000FF"/>
                </a:solidFill>
              </a:rPr>
              <a:t>right sample size</a:t>
            </a:r>
            <a:r>
              <a:rPr lang="en-US" dirty="0" smtClean="0"/>
              <a:t>. 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Even then they are </a:t>
            </a:r>
            <a:r>
              <a:rPr lang="en-US" dirty="0" smtClean="0">
                <a:solidFill>
                  <a:srgbClr val="0000FF"/>
                </a:solidFill>
              </a:rPr>
              <a:t>misleading</a:t>
            </a:r>
            <a:r>
              <a:rPr lang="en-US" dirty="0" smtClean="0"/>
              <a:t>: they don't convey the uncertainty or the magnitude.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And you hardly ever know if the sample size </a:t>
            </a:r>
            <a:r>
              <a:rPr lang="en-US" i="1" dirty="0" smtClean="0"/>
              <a:t>is</a:t>
            </a:r>
            <a:r>
              <a:rPr lang="en-US" dirty="0" smtClean="0"/>
              <a:t> right.</a:t>
            </a:r>
          </a:p>
          <a:p>
            <a:pPr marL="588963" lvl="1" indent="-271463">
              <a:lnSpc>
                <a:spcPct val="99000"/>
              </a:lnSpc>
            </a:pPr>
            <a:r>
              <a:rPr lang="en-AU" dirty="0" smtClean="0"/>
              <a:t>And I think the approach is</a:t>
            </a:r>
            <a:r>
              <a:rPr lang="en-AU" dirty="0" smtClean="0">
                <a:solidFill>
                  <a:srgbClr val="0000FF"/>
                </a:solidFill>
              </a:rPr>
              <a:t> too conservative</a:t>
            </a:r>
            <a:r>
              <a:rPr lang="en-AU" dirty="0" smtClean="0"/>
              <a:t>.</a:t>
            </a: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Attempts to address this problem with </a:t>
            </a:r>
            <a:r>
              <a:rPr lang="en-US" dirty="0" smtClean="0">
                <a:solidFill>
                  <a:srgbClr val="0000FF"/>
                </a:solidFill>
              </a:rPr>
              <a:t>post-hoc power calculations</a:t>
            </a:r>
            <a:r>
              <a:rPr lang="en-US" dirty="0" smtClean="0"/>
              <a:t> are rare, generally wrong, and too hard to understand.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/>
              <a:t>So the only safe interpretation is </a:t>
            </a:r>
            <a:r>
              <a:rPr lang="en-US" dirty="0">
                <a:solidFill>
                  <a:srgbClr val="0000FF"/>
                </a:solidFill>
              </a:rPr>
              <a:t>whether the effect </a:t>
            </a:r>
            <a:r>
              <a:rPr lang="en-US" dirty="0" smtClean="0">
                <a:solidFill>
                  <a:srgbClr val="0000FF"/>
                </a:solidFill>
              </a:rPr>
              <a:t>could be zero</a:t>
            </a:r>
            <a:r>
              <a:rPr lang="en-US" dirty="0" smtClean="0"/>
              <a:t> (p&gt;0.05) or not (p&lt;0.05).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" y="44450"/>
            <a:ext cx="8980488" cy="6738316"/>
          </a:xfrm>
        </p:spPr>
        <p:txBody>
          <a:bodyPr/>
          <a:lstStyle/>
          <a:p>
            <a:pPr marL="588963" lvl="1" indent="-271463">
              <a:lnSpc>
                <a:spcPct val="96000"/>
              </a:lnSpc>
            </a:pPr>
            <a:r>
              <a:rPr lang="en-US" dirty="0" smtClean="0"/>
              <a:t>But the issue for the practitioner is </a:t>
            </a:r>
            <a:r>
              <a:rPr lang="en-US" i="1" dirty="0" smtClean="0"/>
              <a:t>not</a:t>
            </a:r>
            <a:r>
              <a:rPr lang="en-US" dirty="0" smtClean="0"/>
              <a:t> whether the effect could be </a:t>
            </a:r>
            <a:r>
              <a:rPr lang="en-US" i="1" dirty="0" smtClean="0"/>
              <a:t>zero</a:t>
            </a:r>
            <a:r>
              <a:rPr lang="en-US" dirty="0" smtClean="0"/>
              <a:t>, but whether the effect could be </a:t>
            </a:r>
            <a:r>
              <a:rPr lang="en-US" i="1" dirty="0" smtClean="0">
                <a:solidFill>
                  <a:srgbClr val="0000FF"/>
                </a:solidFill>
              </a:rPr>
              <a:t>important</a:t>
            </a:r>
            <a:r>
              <a:rPr lang="en-US" dirty="0" smtClean="0"/>
              <a:t>.</a:t>
            </a:r>
          </a:p>
          <a:p>
            <a:pPr marL="881063" lvl="2" indent="-271463">
              <a:lnSpc>
                <a:spcPct val="96000"/>
              </a:lnSpc>
            </a:pPr>
            <a:r>
              <a:rPr lang="en-US" i="1" dirty="0" smtClean="0"/>
              <a:t>Important</a:t>
            </a:r>
            <a:r>
              <a:rPr lang="en-US" dirty="0" smtClean="0"/>
              <a:t> has two meanings for clinical or practical effects: </a:t>
            </a:r>
            <a:r>
              <a:rPr lang="en-US" dirty="0" smtClean="0">
                <a:solidFill>
                  <a:srgbClr val="0000FF"/>
                </a:solidFill>
              </a:rPr>
              <a:t>beneficial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harmful</a:t>
            </a:r>
            <a:r>
              <a:rPr lang="en-US" dirty="0" smtClean="0"/>
              <a:t>.</a:t>
            </a:r>
          </a:p>
          <a:p>
            <a:pPr marL="588963" lvl="1" indent="-271463">
              <a:lnSpc>
                <a:spcPct val="96000"/>
              </a:lnSpc>
            </a:pPr>
            <a:r>
              <a:rPr lang="en-US" dirty="0" smtClean="0"/>
              <a:t>One approach to this issue with </a:t>
            </a:r>
            <a:r>
              <a:rPr lang="en-US" dirty="0" smtClean="0"/>
              <a:t>significance </a:t>
            </a:r>
            <a:r>
              <a:rPr lang="en-US" dirty="0" smtClean="0"/>
              <a:t>testing is </a:t>
            </a:r>
            <a:r>
              <a:rPr lang="en-US" dirty="0"/>
              <a:t>to </a:t>
            </a:r>
            <a:r>
              <a:rPr lang="en-US" dirty="0">
                <a:solidFill>
                  <a:srgbClr val="0000FF"/>
                </a:solidFill>
              </a:rPr>
              <a:t>assess the magnitude</a:t>
            </a:r>
            <a:r>
              <a:rPr lang="en-US" dirty="0"/>
              <a:t> of an effect </a:t>
            </a:r>
            <a:r>
              <a:rPr lang="en-US" dirty="0">
                <a:solidFill>
                  <a:srgbClr val="0000FF"/>
                </a:solidFill>
              </a:rPr>
              <a:t>only if the effect is significant</a:t>
            </a:r>
            <a:r>
              <a:rPr lang="en-US" dirty="0"/>
              <a:t>.</a:t>
            </a:r>
          </a:p>
          <a:p>
            <a:pPr marL="588963" lvl="1" indent="-271463">
              <a:lnSpc>
                <a:spcPct val="96000"/>
              </a:lnSpc>
            </a:pPr>
            <a:r>
              <a:rPr lang="en-AU" dirty="0"/>
              <a:t>So, if it’s significant, </a:t>
            </a:r>
            <a:r>
              <a:rPr lang="en-AU" dirty="0" smtClean="0"/>
              <a:t>look at the value and decide whether </a:t>
            </a:r>
            <a:r>
              <a:rPr lang="en-AU" dirty="0"/>
              <a:t>it is </a:t>
            </a:r>
            <a:r>
              <a:rPr lang="en-AU" dirty="0" smtClean="0"/>
              <a:t>beneficial, harmful or </a:t>
            </a:r>
            <a:r>
              <a:rPr lang="en-AU" dirty="0"/>
              <a:t>even trivial.</a:t>
            </a:r>
          </a:p>
          <a:p>
            <a:pPr marL="881063" lvl="2" indent="-271463">
              <a:lnSpc>
                <a:spcPct val="96000"/>
              </a:lnSpc>
            </a:pPr>
            <a:r>
              <a:rPr lang="en-AU" dirty="0"/>
              <a:t>Yes, a statistically significant trivial effect is trivial indeed!</a:t>
            </a:r>
            <a:endParaRPr lang="en-US" dirty="0"/>
          </a:p>
          <a:p>
            <a:pPr marL="588963" lvl="1" indent="-271463">
              <a:lnSpc>
                <a:spcPct val="96000"/>
              </a:lnSpc>
            </a:pPr>
            <a:r>
              <a:rPr lang="en-AU" dirty="0" smtClean="0"/>
              <a:t>But if it’s non-significant, you can’t conclude anything. </a:t>
            </a:r>
          </a:p>
          <a:p>
            <a:pPr marL="881063" lvl="2" indent="-271463">
              <a:lnSpc>
                <a:spcPct val="96000"/>
              </a:lnSpc>
            </a:pPr>
            <a:r>
              <a:rPr lang="en-AU" dirty="0" smtClean="0"/>
              <a:t>But some non-significant effects are likely to be trivial.</a:t>
            </a:r>
          </a:p>
          <a:p>
            <a:pPr marL="881063" lvl="2" indent="-271463">
              <a:lnSpc>
                <a:spcPct val="96000"/>
              </a:lnSpc>
            </a:pPr>
            <a:r>
              <a:rPr lang="en-AU" dirty="0" smtClean="0"/>
              <a:t>Other non-significant effects have a good chance of being beneficial or harmful.</a:t>
            </a:r>
          </a:p>
          <a:p>
            <a:pPr marL="881063" lvl="2" indent="-271463">
              <a:lnSpc>
                <a:spcPct val="96000"/>
              </a:lnSpc>
            </a:pPr>
            <a:r>
              <a:rPr lang="en-AU" dirty="0" smtClean="0"/>
              <a:t>And you often get non-significant effects, so you would like some way to deal with them.</a:t>
            </a:r>
            <a:endParaRPr lang="en-US" dirty="0" smtClean="0"/>
          </a:p>
          <a:p>
            <a:pPr marL="588963" lvl="1" indent="-271463">
              <a:lnSpc>
                <a:spcPct val="96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confidence interval solves the problem</a:t>
            </a:r>
            <a:r>
              <a:rPr lang="en-US" dirty="0" smtClean="0"/>
              <a:t>, when important values for benefit and harm are taken into account.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018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24130"/>
            <a:ext cx="8912225" cy="6769100"/>
          </a:xfrm>
        </p:spPr>
        <p:txBody>
          <a:bodyPr/>
          <a:lstStyle/>
          <a:p>
            <a:pPr marL="271463" indent="-271463">
              <a:lnSpc>
                <a:spcPct val="94000"/>
              </a:lnSpc>
            </a:pPr>
            <a:r>
              <a:rPr lang="en-US" dirty="0" smtClean="0"/>
              <a:t>Clinical inferences with the </a:t>
            </a:r>
            <a:r>
              <a:rPr lang="en-US" b="1" dirty="0" smtClean="0">
                <a:solidFill>
                  <a:srgbClr val="0000FF"/>
                </a:solidFill>
              </a:rPr>
              <a:t>confidence interval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The smallest clinically or practically important values define ranges of values of the effect that are </a:t>
            </a:r>
            <a:r>
              <a:rPr lang="en-US" dirty="0" smtClean="0">
                <a:solidFill>
                  <a:srgbClr val="0000FF"/>
                </a:solidFill>
              </a:rPr>
              <a:t>beneficial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harmful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trivial</a:t>
            </a:r>
            <a:r>
              <a:rPr lang="en-US" dirty="0" smtClean="0"/>
              <a:t>.</a:t>
            </a:r>
          </a:p>
          <a:p>
            <a:pPr marL="881063" lvl="2" indent="-271463">
              <a:lnSpc>
                <a:spcPct val="94000"/>
              </a:lnSpc>
            </a:pPr>
            <a:r>
              <a:rPr lang="en-US" dirty="0" smtClean="0"/>
              <a:t>Smallest effects for benefit and harm are equal and opposite.</a:t>
            </a:r>
          </a:p>
          <a:p>
            <a:pPr marL="588963" lvl="1" indent="-271463">
              <a:lnSpc>
                <a:spcPct val="94000"/>
              </a:lnSpc>
            </a:pPr>
            <a:r>
              <a:rPr lang="en-US" dirty="0" smtClean="0"/>
              <a:t>Infer (decide) the outcome from the confidence interval, as follows:</a:t>
            </a:r>
          </a:p>
        </p:txBody>
      </p: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2813050" y="2826068"/>
            <a:ext cx="933450" cy="3435350"/>
            <a:chOff x="2812926" y="2847016"/>
            <a:chExt cx="933450" cy="3434078"/>
          </a:xfrm>
        </p:grpSpPr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2812926" y="2847016"/>
              <a:ext cx="933450" cy="34340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315" name="Line 13"/>
            <p:cNvSpPr>
              <a:spLocks noChangeShapeType="1"/>
            </p:cNvSpPr>
            <p:nvPr/>
          </p:nvSpPr>
          <p:spPr bwMode="auto">
            <a:xfrm>
              <a:off x="3284413" y="2857049"/>
              <a:ext cx="0" cy="3424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Text Box 17"/>
            <p:cNvSpPr txBox="1">
              <a:spLocks noChangeArrowheads="1"/>
            </p:cNvSpPr>
            <p:nvPr/>
          </p:nvSpPr>
          <p:spPr bwMode="auto">
            <a:xfrm>
              <a:off x="2914526" y="3029555"/>
              <a:ext cx="758825" cy="31747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trivial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460500" y="2826068"/>
            <a:ext cx="1354138" cy="3435350"/>
            <a:chOff x="1460376" y="2847016"/>
            <a:chExt cx="1353944" cy="3434078"/>
          </a:xfrm>
        </p:grpSpPr>
        <p:sp>
          <p:nvSpPr>
            <p:cNvPr id="11312" name="Rectangle 9"/>
            <p:cNvSpPr>
              <a:spLocks noChangeArrowheads="1"/>
            </p:cNvSpPr>
            <p:nvPr/>
          </p:nvSpPr>
          <p:spPr bwMode="auto">
            <a:xfrm>
              <a:off x="1460376" y="2847016"/>
              <a:ext cx="1353944" cy="343407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1313" name="Text Box 18"/>
            <p:cNvSpPr txBox="1">
              <a:spLocks noChangeArrowheads="1"/>
            </p:cNvSpPr>
            <p:nvPr/>
          </p:nvSpPr>
          <p:spPr bwMode="auto">
            <a:xfrm>
              <a:off x="1639992" y="3029555"/>
              <a:ext cx="1030288" cy="31747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harmful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743325" y="2826068"/>
            <a:ext cx="1355725" cy="3435350"/>
            <a:chOff x="3743960" y="2847016"/>
            <a:chExt cx="1354966" cy="3434078"/>
          </a:xfrm>
        </p:grpSpPr>
        <p:sp>
          <p:nvSpPr>
            <p:cNvPr id="11310" name="Rectangle 8"/>
            <p:cNvSpPr>
              <a:spLocks noChangeArrowheads="1"/>
            </p:cNvSpPr>
            <p:nvPr/>
          </p:nvSpPr>
          <p:spPr bwMode="auto">
            <a:xfrm>
              <a:off x="3743960" y="2847016"/>
              <a:ext cx="1354966" cy="343407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1311" name="Text Box 19"/>
            <p:cNvSpPr txBox="1">
              <a:spLocks noChangeArrowheads="1"/>
            </p:cNvSpPr>
            <p:nvPr/>
          </p:nvSpPr>
          <p:spPr bwMode="auto">
            <a:xfrm>
              <a:off x="3778126" y="3029555"/>
              <a:ext cx="1285875" cy="31747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600" b="1">
                  <a:solidFill>
                    <a:schemeClr val="bg1"/>
                  </a:solidFill>
                  <a:latin typeface="Arial Narrow" pitchFamily="34" charset="0"/>
                </a:rPr>
                <a:t>beneficial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455738" y="6255070"/>
            <a:ext cx="6658920" cy="468775"/>
            <a:chOff x="1455613" y="6276048"/>
            <a:chExt cx="6658817" cy="467460"/>
          </a:xfrm>
        </p:grpSpPr>
        <p:sp>
          <p:nvSpPr>
            <p:cNvPr id="11308" name="Text Box 5"/>
            <p:cNvSpPr txBox="1">
              <a:spLocks noChangeArrowheads="1"/>
            </p:cNvSpPr>
            <p:nvPr/>
          </p:nvSpPr>
          <p:spPr bwMode="auto">
            <a:xfrm>
              <a:off x="1865444" y="6344520"/>
              <a:ext cx="6248986" cy="39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 dirty="0">
                  <a:latin typeface="Arial Narrow" pitchFamily="34" charset="0"/>
                </a:rPr>
                <a:t>value of effect statistic</a:t>
              </a:r>
              <a:r>
                <a:rPr lang="en-US" sz="2500" dirty="0">
                  <a:solidFill>
                    <a:srgbClr val="A50021"/>
                  </a:solidFill>
                  <a:latin typeface="Arial Narrow" pitchFamily="34" charset="0"/>
                </a:rPr>
                <a:t>  (e.g., change in </a:t>
              </a:r>
              <a:r>
                <a:rPr lang="en-US" sz="2500" dirty="0" smtClean="0">
                  <a:solidFill>
                    <a:srgbClr val="A50021"/>
                  </a:solidFill>
                  <a:latin typeface="Arial Narrow" pitchFamily="34" charset="0"/>
                </a:rPr>
                <a:t>peak power)</a:t>
              </a:r>
              <a:endParaRPr lang="en-US" sz="2500" dirty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sp>
          <p:nvSpPr>
            <p:cNvPr id="11309" name="Line 14"/>
            <p:cNvSpPr>
              <a:spLocks noChangeShapeType="1"/>
            </p:cNvSpPr>
            <p:nvPr/>
          </p:nvSpPr>
          <p:spPr bwMode="auto">
            <a:xfrm>
              <a:off x="1455613" y="6276048"/>
              <a:ext cx="3638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3898900" y="3672205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5230813" y="3472180"/>
            <a:ext cx="166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Clear: use it.</a:t>
            </a: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3492500" y="4002405"/>
            <a:ext cx="117157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24"/>
          <p:cNvSpPr txBox="1">
            <a:spLocks noChangeArrowheads="1"/>
          </p:cNvSpPr>
          <p:nvPr/>
        </p:nvSpPr>
        <p:spPr bwMode="auto">
          <a:xfrm>
            <a:off x="5230813" y="3802380"/>
            <a:ext cx="166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Clear: use it.</a:t>
            </a:r>
          </a:p>
        </p:txBody>
      </p:sp>
      <p:sp>
        <p:nvSpPr>
          <p:cNvPr id="73" name="Line 26"/>
          <p:cNvSpPr>
            <a:spLocks noChangeShapeType="1"/>
          </p:cNvSpPr>
          <p:nvPr/>
        </p:nvSpPr>
        <p:spPr bwMode="auto">
          <a:xfrm>
            <a:off x="2998788" y="4681855"/>
            <a:ext cx="1068387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5230813" y="4481800"/>
            <a:ext cx="2523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 dirty="0">
                <a:latin typeface="Arial Narrow" pitchFamily="34" charset="0"/>
              </a:rPr>
              <a:t>Clear: </a:t>
            </a:r>
            <a:r>
              <a:rPr lang="en-US" sz="2500" dirty="0" smtClean="0">
                <a:latin typeface="Arial Narrow" pitchFamily="34" charset="0"/>
              </a:rPr>
              <a:t>maybe use it</a:t>
            </a:r>
            <a:r>
              <a:rPr lang="en-US" sz="2500" dirty="0">
                <a:latin typeface="Arial Narrow" pitchFamily="34" charset="0"/>
              </a:rPr>
              <a:t>.</a:t>
            </a:r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>
            <a:off x="3365500" y="5012055"/>
            <a:ext cx="30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30"/>
          <p:cNvSpPr txBox="1">
            <a:spLocks noChangeArrowheads="1"/>
          </p:cNvSpPr>
          <p:nvPr/>
        </p:nvSpPr>
        <p:spPr bwMode="auto">
          <a:xfrm>
            <a:off x="5230813" y="4812030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Clear: don't use it.</a:t>
            </a:r>
          </a:p>
        </p:txBody>
      </p:sp>
      <p:grpSp>
        <p:nvGrpSpPr>
          <p:cNvPr id="79" name="Group 36"/>
          <p:cNvGrpSpPr>
            <a:grpSpLocks/>
          </p:cNvGrpSpPr>
          <p:nvPr/>
        </p:nvGrpSpPr>
        <p:grpSpPr bwMode="auto">
          <a:xfrm>
            <a:off x="2603500" y="5172393"/>
            <a:ext cx="4922838" cy="400050"/>
            <a:chOff x="1225" y="2573"/>
            <a:chExt cx="3101" cy="252"/>
          </a:xfrm>
        </p:grpSpPr>
        <p:sp>
          <p:nvSpPr>
            <p:cNvPr id="11306" name="Line 37"/>
            <p:cNvSpPr>
              <a:spLocks noChangeShapeType="1"/>
            </p:cNvSpPr>
            <p:nvPr/>
          </p:nvSpPr>
          <p:spPr bwMode="auto">
            <a:xfrm>
              <a:off x="1225" y="2699"/>
              <a:ext cx="624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Text Box 38"/>
            <p:cNvSpPr txBox="1">
              <a:spLocks noChangeArrowheads="1"/>
            </p:cNvSpPr>
            <p:nvPr/>
          </p:nvSpPr>
          <p:spPr bwMode="auto">
            <a:xfrm>
              <a:off x="2880" y="2573"/>
              <a:ext cx="14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Clear: don't use it.</a:t>
              </a:r>
            </a:p>
          </p:txBody>
        </p:sp>
      </p:grpSp>
      <p:grpSp>
        <p:nvGrpSpPr>
          <p:cNvPr id="83" name="Group 44"/>
          <p:cNvGrpSpPr>
            <a:grpSpLocks/>
          </p:cNvGrpSpPr>
          <p:nvPr/>
        </p:nvGrpSpPr>
        <p:grpSpPr bwMode="auto">
          <a:xfrm>
            <a:off x="1689100" y="5532755"/>
            <a:ext cx="5837238" cy="400050"/>
            <a:chOff x="649" y="2989"/>
            <a:chExt cx="3677" cy="252"/>
          </a:xfrm>
        </p:grpSpPr>
        <p:sp>
          <p:nvSpPr>
            <p:cNvPr id="11304" name="Line 45"/>
            <p:cNvSpPr>
              <a:spLocks noChangeShapeType="1"/>
            </p:cNvSpPr>
            <p:nvPr/>
          </p:nvSpPr>
          <p:spPr bwMode="auto">
            <a:xfrm>
              <a:off x="649" y="3115"/>
              <a:ext cx="624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Text Box 46"/>
            <p:cNvSpPr txBox="1">
              <a:spLocks noChangeArrowheads="1"/>
            </p:cNvSpPr>
            <p:nvPr/>
          </p:nvSpPr>
          <p:spPr bwMode="auto">
            <a:xfrm>
              <a:off x="2880" y="2989"/>
              <a:ext cx="14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Clear: don't use it.</a:t>
              </a:r>
            </a:p>
          </p:txBody>
        </p:sp>
      </p:grpSp>
      <p:sp>
        <p:nvSpPr>
          <p:cNvPr id="87" name="Line 48"/>
          <p:cNvSpPr>
            <a:spLocks noChangeShapeType="1"/>
          </p:cNvSpPr>
          <p:nvPr/>
        </p:nvSpPr>
        <p:spPr bwMode="auto">
          <a:xfrm>
            <a:off x="2527300" y="6064568"/>
            <a:ext cx="1839913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" name="Group 52"/>
          <p:cNvGrpSpPr>
            <a:grpSpLocks/>
          </p:cNvGrpSpPr>
          <p:nvPr/>
        </p:nvGrpSpPr>
        <p:grpSpPr bwMode="auto">
          <a:xfrm>
            <a:off x="1460500" y="2707005"/>
            <a:ext cx="7504113" cy="708025"/>
            <a:chOff x="505" y="1032"/>
            <a:chExt cx="4727" cy="446"/>
          </a:xfrm>
        </p:grpSpPr>
        <p:sp>
          <p:nvSpPr>
            <p:cNvPr id="11302" name="Text Box 53"/>
            <p:cNvSpPr txBox="1">
              <a:spLocks noChangeArrowheads="1"/>
            </p:cNvSpPr>
            <p:nvPr/>
          </p:nvSpPr>
          <p:spPr bwMode="auto">
            <a:xfrm>
              <a:off x="2880" y="1032"/>
              <a:ext cx="72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500">
                  <a:latin typeface="Arial Narrow" pitchFamily="34" charset="0"/>
                </a:rPr>
                <a:t>Clinical</a:t>
              </a:r>
              <a:br>
                <a:rPr lang="en-US" sz="2500">
                  <a:latin typeface="Arial Narrow" pitchFamily="34" charset="0"/>
                </a:rPr>
              </a:br>
              <a:r>
                <a:rPr lang="en-US" sz="2500">
                  <a:latin typeface="Arial Narrow" pitchFamily="34" charset="0"/>
                </a:rPr>
                <a:t>decision</a:t>
              </a:r>
            </a:p>
          </p:txBody>
        </p:sp>
        <p:sp>
          <p:nvSpPr>
            <p:cNvPr id="11303" name="Line 55"/>
            <p:cNvSpPr>
              <a:spLocks noChangeShapeType="1"/>
            </p:cNvSpPr>
            <p:nvPr/>
          </p:nvSpPr>
          <p:spPr bwMode="auto">
            <a:xfrm>
              <a:off x="505" y="1471"/>
              <a:ext cx="47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Line 60"/>
          <p:cNvSpPr>
            <a:spLocks noChangeShapeType="1"/>
          </p:cNvSpPr>
          <p:nvPr/>
        </p:nvSpPr>
        <p:spPr bwMode="auto">
          <a:xfrm>
            <a:off x="2998788" y="4343718"/>
            <a:ext cx="180022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Text Box 61"/>
          <p:cNvSpPr txBox="1">
            <a:spLocks noChangeArrowheads="1"/>
          </p:cNvSpPr>
          <p:nvPr/>
        </p:nvSpPr>
        <p:spPr bwMode="auto">
          <a:xfrm>
            <a:off x="5230813" y="4143693"/>
            <a:ext cx="166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Clear: use it.</a:t>
            </a:r>
          </a:p>
        </p:txBody>
      </p: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693738" y="2116455"/>
            <a:ext cx="2124075" cy="4144963"/>
            <a:chOff x="694290" y="2136661"/>
            <a:chExt cx="2124075" cy="4144433"/>
          </a:xfrm>
        </p:grpSpPr>
        <p:sp>
          <p:nvSpPr>
            <p:cNvPr id="11298" name="Line 12"/>
            <p:cNvSpPr>
              <a:spLocks noChangeShapeType="1"/>
            </p:cNvSpPr>
            <p:nvPr/>
          </p:nvSpPr>
          <p:spPr bwMode="auto">
            <a:xfrm>
              <a:off x="2812926" y="2857049"/>
              <a:ext cx="0" cy="3424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99" name="Group 14"/>
            <p:cNvGrpSpPr>
              <a:grpSpLocks/>
            </p:cNvGrpSpPr>
            <p:nvPr/>
          </p:nvGrpSpPr>
          <p:grpSpPr bwMode="auto">
            <a:xfrm>
              <a:off x="694290" y="2136661"/>
              <a:ext cx="2124075" cy="688975"/>
              <a:chOff x="1136" y="2914"/>
              <a:chExt cx="1338" cy="434"/>
            </a:xfrm>
          </p:grpSpPr>
          <p:sp>
            <p:nvSpPr>
              <p:cNvPr id="11300" name="Text Box 15"/>
              <p:cNvSpPr txBox="1">
                <a:spLocks noChangeArrowheads="1"/>
              </p:cNvSpPr>
              <p:nvPr/>
            </p:nvSpPr>
            <p:spPr bwMode="auto">
              <a:xfrm>
                <a:off x="1136" y="2914"/>
                <a:ext cx="123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lnSpc>
                    <a:spcPct val="80000"/>
                  </a:lnSpc>
                </a:pPr>
                <a:r>
                  <a:rPr lang="en-US">
                    <a:latin typeface="Arial Narrow" pitchFamily="34" charset="0"/>
                  </a:rPr>
                  <a:t>smallest clinically</a:t>
                </a:r>
                <a:br>
                  <a:rPr lang="en-US">
                    <a:latin typeface="Arial Narrow" pitchFamily="34" charset="0"/>
                  </a:rPr>
                </a:br>
                <a:r>
                  <a:rPr lang="en-US">
                    <a:latin typeface="Arial Narrow" pitchFamily="34" charset="0"/>
                  </a:rPr>
                  <a:t>harmful effect</a:t>
                </a:r>
              </a:p>
            </p:txBody>
          </p:sp>
          <p:sp>
            <p:nvSpPr>
              <p:cNvPr id="11301" name="Freeform 16"/>
              <p:cNvSpPr>
                <a:spLocks/>
              </p:cNvSpPr>
              <p:nvPr/>
            </p:nvSpPr>
            <p:spPr bwMode="auto">
              <a:xfrm>
                <a:off x="2339" y="3104"/>
                <a:ext cx="135" cy="244"/>
              </a:xfrm>
              <a:custGeom>
                <a:avLst/>
                <a:gdLst>
                  <a:gd name="T0" fmla="*/ 135 w 10011"/>
                  <a:gd name="T1" fmla="*/ 244 h 10000"/>
                  <a:gd name="T2" fmla="*/ 131 w 10011"/>
                  <a:gd name="T3" fmla="*/ 192 h 10000"/>
                  <a:gd name="T4" fmla="*/ 101 w 10011"/>
                  <a:gd name="T5" fmla="*/ 49 h 10000"/>
                  <a:gd name="T6" fmla="*/ 0 w 10011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11" h="10000">
                    <a:moveTo>
                      <a:pt x="10000" y="10000"/>
                    </a:moveTo>
                    <a:cubicBezTo>
                      <a:pt x="9970" y="9660"/>
                      <a:pt x="10146" y="9192"/>
                      <a:pt x="9724" y="7861"/>
                    </a:cubicBezTo>
                    <a:cubicBezTo>
                      <a:pt x="9302" y="6530"/>
                      <a:pt x="9996" y="3147"/>
                      <a:pt x="7469" y="2016"/>
                    </a:cubicBezTo>
                    <a:cubicBezTo>
                      <a:pt x="5895" y="632"/>
                      <a:pt x="2522" y="509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3744913" y="2100580"/>
            <a:ext cx="2133600" cy="4160838"/>
            <a:chOff x="3744790" y="2120797"/>
            <a:chExt cx="2133600" cy="4160297"/>
          </a:xfrm>
        </p:grpSpPr>
        <p:sp>
          <p:nvSpPr>
            <p:cNvPr id="11294" name="Line 11"/>
            <p:cNvSpPr>
              <a:spLocks noChangeShapeType="1"/>
            </p:cNvSpPr>
            <p:nvPr/>
          </p:nvSpPr>
          <p:spPr bwMode="auto">
            <a:xfrm>
              <a:off x="3746376" y="2857049"/>
              <a:ext cx="0" cy="3424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95" name="Group 17"/>
            <p:cNvGrpSpPr>
              <a:grpSpLocks/>
            </p:cNvGrpSpPr>
            <p:nvPr/>
          </p:nvGrpSpPr>
          <p:grpSpPr bwMode="auto">
            <a:xfrm>
              <a:off x="3744790" y="2120797"/>
              <a:ext cx="2133600" cy="704851"/>
              <a:chOff x="3062" y="2904"/>
              <a:chExt cx="1344" cy="444"/>
            </a:xfrm>
          </p:grpSpPr>
          <p:sp>
            <p:nvSpPr>
              <p:cNvPr id="11296" name="Text Box 18"/>
              <p:cNvSpPr txBox="1">
                <a:spLocks noChangeArrowheads="1"/>
              </p:cNvSpPr>
              <p:nvPr/>
            </p:nvSpPr>
            <p:spPr bwMode="auto">
              <a:xfrm>
                <a:off x="3175" y="2904"/>
                <a:ext cx="123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>
                    <a:latin typeface="Arial Narrow" pitchFamily="34" charset="0"/>
                  </a:rPr>
                  <a:t>smallest clinically</a:t>
                </a:r>
                <a:br>
                  <a:rPr lang="en-US">
                    <a:latin typeface="Arial Narrow" pitchFamily="34" charset="0"/>
                  </a:rPr>
                </a:br>
                <a:r>
                  <a:rPr lang="en-US">
                    <a:latin typeface="Arial Narrow" pitchFamily="34" charset="0"/>
                  </a:rPr>
                  <a:t>beneficial effect</a:t>
                </a:r>
              </a:p>
            </p:txBody>
          </p:sp>
          <p:sp>
            <p:nvSpPr>
              <p:cNvPr id="11297" name="Freeform 19"/>
              <p:cNvSpPr>
                <a:spLocks/>
              </p:cNvSpPr>
              <p:nvPr/>
            </p:nvSpPr>
            <p:spPr bwMode="auto">
              <a:xfrm>
                <a:off x="3062" y="3106"/>
                <a:ext cx="145" cy="242"/>
              </a:xfrm>
              <a:custGeom>
                <a:avLst/>
                <a:gdLst>
                  <a:gd name="T0" fmla="*/ 1 w 10000"/>
                  <a:gd name="T1" fmla="*/ 242 h 10000"/>
                  <a:gd name="T2" fmla="*/ 5 w 10000"/>
                  <a:gd name="T3" fmla="*/ 164 h 10000"/>
                  <a:gd name="T4" fmla="*/ 48 w 10000"/>
                  <a:gd name="T5" fmla="*/ 29 h 10000"/>
                  <a:gd name="T6" fmla="*/ 145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>
                    <a:moveTo>
                      <a:pt x="40" y="10000"/>
                    </a:moveTo>
                    <a:cubicBezTo>
                      <a:pt x="89" y="9473"/>
                      <a:pt x="-214" y="8245"/>
                      <a:pt x="336" y="6780"/>
                    </a:cubicBezTo>
                    <a:cubicBezTo>
                      <a:pt x="886" y="5315"/>
                      <a:pt x="1674" y="2510"/>
                      <a:pt x="3342" y="1208"/>
                    </a:cubicBezTo>
                    <a:cubicBezTo>
                      <a:pt x="5011" y="-95"/>
                      <a:pt x="7745" y="151"/>
                      <a:pt x="1000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" name="Text Box 61"/>
          <p:cNvSpPr txBox="1">
            <a:spLocks noChangeArrowheads="1"/>
          </p:cNvSpPr>
          <p:nvPr/>
        </p:nvSpPr>
        <p:spPr bwMode="auto">
          <a:xfrm>
            <a:off x="6875463" y="4148455"/>
            <a:ext cx="153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But p&gt;0.05!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764338" y="2673668"/>
            <a:ext cx="2192337" cy="2143125"/>
            <a:chOff x="6764689" y="2693814"/>
            <a:chExt cx="2191903" cy="2143924"/>
          </a:xfrm>
        </p:grpSpPr>
        <p:sp>
          <p:nvSpPr>
            <p:cNvPr id="11291" name="Text Box 57"/>
            <p:cNvSpPr txBox="1">
              <a:spLocks noChangeArrowheads="1"/>
            </p:cNvSpPr>
            <p:nvPr/>
          </p:nvSpPr>
          <p:spPr bwMode="auto">
            <a:xfrm>
              <a:off x="6764689" y="2693814"/>
              <a:ext cx="2191903" cy="387798"/>
            </a:xfrm>
            <a:prstGeom prst="rect">
              <a:avLst/>
            </a:prstGeom>
            <a:noFill/>
            <a:ln w="19050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2400">
                  <a:latin typeface="Arial Narrow" pitchFamily="34" charset="0"/>
                </a:rPr>
                <a:t>P values fail here.</a:t>
              </a:r>
            </a:p>
          </p:txBody>
        </p:sp>
        <p:cxnSp>
          <p:nvCxnSpPr>
            <p:cNvPr id="11292" name="Straight Arrow Connector 9"/>
            <p:cNvCxnSpPr>
              <a:cxnSpLocks noChangeShapeType="1"/>
              <a:endCxn id="105" idx="0"/>
            </p:cNvCxnSpPr>
            <p:nvPr/>
          </p:nvCxnSpPr>
          <p:spPr bwMode="auto">
            <a:xfrm flipH="1">
              <a:off x="7645056" y="3061284"/>
              <a:ext cx="485816" cy="1087788"/>
            </a:xfrm>
            <a:prstGeom prst="straightConnector1">
              <a:avLst/>
            </a:prstGeom>
            <a:noFill/>
            <a:ln w="19050" algn="ctr">
              <a:solidFill>
                <a:srgbClr val="FF3399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93" name="Straight Arrow Connector 110"/>
            <p:cNvCxnSpPr>
              <a:cxnSpLocks noChangeShapeType="1"/>
            </p:cNvCxnSpPr>
            <p:nvPr/>
          </p:nvCxnSpPr>
          <p:spPr bwMode="auto">
            <a:xfrm flipH="1">
              <a:off x="8388424" y="3081612"/>
              <a:ext cx="360041" cy="1756126"/>
            </a:xfrm>
            <a:prstGeom prst="straightConnector1">
              <a:avLst/>
            </a:prstGeom>
            <a:noFill/>
            <a:ln w="19050" algn="ctr">
              <a:solidFill>
                <a:srgbClr val="FF3399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Text Box 30"/>
          <p:cNvSpPr txBox="1">
            <a:spLocks noChangeArrowheads="1"/>
          </p:cNvSpPr>
          <p:nvPr/>
        </p:nvSpPr>
        <p:spPr bwMode="auto">
          <a:xfrm>
            <a:off x="7426325" y="4816793"/>
            <a:ext cx="1538288" cy="4000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But p&lt;0.05!</a:t>
            </a:r>
          </a:p>
        </p:txBody>
      </p:sp>
      <p:sp>
        <p:nvSpPr>
          <p:cNvPr id="89" name="Text Box 50"/>
          <p:cNvSpPr txBox="1">
            <a:spLocks noChangeArrowheads="1"/>
          </p:cNvSpPr>
          <p:nvPr/>
        </p:nvSpPr>
        <p:spPr bwMode="auto">
          <a:xfrm>
            <a:off x="5230813" y="5864543"/>
            <a:ext cx="351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>
                <a:latin typeface="Arial Narrow" pitchFamily="34" charset="0"/>
              </a:rPr>
              <a:t>Unclear: more data needed.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  <p:bldP spid="67" grpId="0" animBg="1"/>
      <p:bldP spid="70" grpId="0" animBg="1"/>
      <p:bldP spid="71" grpId="0" autoUpdateAnimBg="0"/>
      <p:bldP spid="73" grpId="0" animBg="1"/>
      <p:bldP spid="74" grpId="0"/>
      <p:bldP spid="76" grpId="0" animBg="1"/>
      <p:bldP spid="77" grpId="0" autoUpdateAnimBg="0"/>
      <p:bldP spid="87" grpId="0" animBg="1"/>
      <p:bldP spid="95" grpId="0" animBg="1"/>
      <p:bldP spid="96" grpId="0"/>
      <p:bldP spid="105" grpId="0"/>
      <p:bldP spid="104" grpId="0" animBg="1" autoUpdateAnimBg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44450"/>
            <a:ext cx="8912225" cy="5832822"/>
          </a:xfrm>
        </p:spPr>
        <p:txBody>
          <a:bodyPr/>
          <a:lstStyle/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This approach eliminates statistical significance.</a:t>
            </a:r>
          </a:p>
          <a:p>
            <a:pPr marL="881063" lvl="2" indent="-271463">
              <a:lnSpc>
                <a:spcPct val="99000"/>
              </a:lnSpc>
            </a:pPr>
            <a:r>
              <a:rPr lang="en-AU" dirty="0" smtClean="0"/>
              <a:t>And </a:t>
            </a:r>
            <a:r>
              <a:rPr lang="en-AU" i="1" dirty="0" smtClean="0"/>
              <a:t>you</a:t>
            </a:r>
            <a:r>
              <a:rPr lang="en-AU" dirty="0" smtClean="0"/>
              <a:t> should eliminate all mention of hypotheses, hypothesis testing, p values and statistical significance from your manuscripts.</a:t>
            </a:r>
          </a:p>
          <a:p>
            <a:pPr marL="881063" lvl="2" indent="-271463">
              <a:lnSpc>
                <a:spcPct val="99000"/>
              </a:lnSpc>
            </a:pPr>
            <a:r>
              <a:rPr lang="en-AU" dirty="0" smtClean="0"/>
              <a:t>If you show whether the effect is significant or not, readers will ignore what the confidence interval tells them about the effect.</a:t>
            </a:r>
          </a:p>
          <a:p>
            <a:pPr marL="881063" lvl="2" indent="-271463">
              <a:lnSpc>
                <a:spcPct val="99000"/>
              </a:lnSpc>
            </a:pPr>
            <a:r>
              <a:rPr lang="en-AU" dirty="0" smtClean="0"/>
              <a:t>Yes, but reviewers and editors sometimes insist on p values.</a:t>
            </a:r>
          </a:p>
          <a:p>
            <a:pPr marL="881063" lvl="2" indent="-271463">
              <a:lnSpc>
                <a:spcPct val="99000"/>
              </a:lnSpc>
            </a:pPr>
            <a:r>
              <a:rPr lang="en-AU" dirty="0" smtClean="0"/>
              <a:t>That’s changing</a:t>
            </a:r>
            <a:r>
              <a:rPr lang="en-AU" dirty="0" smtClean="0"/>
              <a:t>. </a:t>
            </a:r>
            <a:r>
              <a:rPr lang="en-AU" dirty="0" smtClean="0"/>
              <a:t>Some reviewers and editors are now insisting on interpretation of confidence intervals, regardless of the p value.</a:t>
            </a: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The only issue is </a:t>
            </a:r>
            <a:r>
              <a:rPr lang="en-US" dirty="0" smtClean="0">
                <a:solidFill>
                  <a:srgbClr val="0000FF"/>
                </a:solidFill>
              </a:rPr>
              <a:t>what level</a:t>
            </a:r>
            <a:r>
              <a:rPr lang="en-US" dirty="0" smtClean="0"/>
              <a:t> to make the confidence interval.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To be careful about avoiding harm, you can make a conservative 99% confidence interval on the harm side.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And to use effects only when there is a reasonable chance of benefit, you can make a 50% interval on the benefit side.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But that's hard to understand. Consider this equivalent approach…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44450"/>
            <a:ext cx="8912225" cy="6624910"/>
          </a:xfrm>
        </p:spPr>
        <p:txBody>
          <a:bodyPr/>
          <a:lstStyle/>
          <a:p>
            <a:pPr marL="271463" indent="-271463">
              <a:lnSpc>
                <a:spcPct val="99000"/>
              </a:lnSpc>
            </a:pPr>
            <a:r>
              <a:rPr lang="en-US" dirty="0" smtClean="0"/>
              <a:t>Clinical inferences with </a:t>
            </a:r>
            <a:r>
              <a:rPr lang="en-US" b="1" dirty="0" smtClean="0">
                <a:solidFill>
                  <a:srgbClr val="0000FF"/>
                </a:solidFill>
              </a:rPr>
              <a:t>chances of benefit and harm</a:t>
            </a:r>
            <a:endParaRPr lang="en-US" dirty="0" smtClean="0">
              <a:solidFill>
                <a:srgbClr val="0000FF"/>
              </a:solidFill>
            </a:endParaRP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The uncertainty in an effect can be expressed as chances that the true effect is beneficial and the risk that it is harmful.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You would decide to use an effect with a </a:t>
            </a:r>
            <a:r>
              <a:rPr lang="en-US" dirty="0" smtClean="0">
                <a:solidFill>
                  <a:srgbClr val="0000FF"/>
                </a:solidFill>
              </a:rPr>
              <a:t>reasonable chance of benefit</a:t>
            </a:r>
            <a:r>
              <a:rPr lang="en-US" dirty="0" smtClean="0"/>
              <a:t>, provided it had a sufficiently </a:t>
            </a:r>
            <a:r>
              <a:rPr lang="en-US" dirty="0" smtClean="0">
                <a:solidFill>
                  <a:srgbClr val="0000FF"/>
                </a:solidFill>
              </a:rPr>
              <a:t>low risk of harm</a:t>
            </a:r>
            <a:r>
              <a:rPr lang="en-US" dirty="0" smtClean="0"/>
              <a:t>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I have opted for </a:t>
            </a:r>
            <a:r>
              <a:rPr lang="en-US" i="1" dirty="0" smtClean="0"/>
              <a:t>possibly beneficial</a:t>
            </a:r>
            <a:r>
              <a:rPr lang="en-US" dirty="0" smtClean="0"/>
              <a:t> (&gt;25% chance of benefit) and </a:t>
            </a:r>
            <a:r>
              <a:rPr lang="en-US" i="1" dirty="0" smtClean="0"/>
              <a:t>most unlikely harmful</a:t>
            </a:r>
            <a:r>
              <a:rPr lang="en-US" dirty="0" smtClean="0"/>
              <a:t> (&lt;0.5% chance of harm).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An effect with &gt;25% chance of benefit and &gt;0.5% risk of harm is therefore </a:t>
            </a:r>
            <a:r>
              <a:rPr lang="en-US" i="1" dirty="0" smtClean="0"/>
              <a:t>unclear</a:t>
            </a:r>
            <a:r>
              <a:rPr lang="en-US" dirty="0" smtClean="0"/>
              <a:t>.  You'd like to use it, but you daren't. </a:t>
            </a:r>
          </a:p>
          <a:p>
            <a:pPr marL="881063" lvl="2" indent="-271463">
              <a:lnSpc>
                <a:spcPct val="99000"/>
              </a:lnSpc>
            </a:pPr>
            <a:r>
              <a:rPr lang="en-US" dirty="0" smtClean="0"/>
              <a:t>Everything else is either clearly useful or clearly not worth using.</a:t>
            </a:r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However, if </a:t>
            </a:r>
            <a:r>
              <a:rPr lang="en-US" dirty="0"/>
              <a:t>the chance of benefit is high (e.g., 80%), you could accept a higher risk of harm (e.g., 5%).</a:t>
            </a:r>
          </a:p>
          <a:p>
            <a:pPr marL="881063" lvl="2" indent="-271463">
              <a:lnSpc>
                <a:spcPct val="99000"/>
              </a:lnSpc>
            </a:pPr>
            <a:r>
              <a:rPr lang="en-US" dirty="0" smtClean="0"/>
              <a:t>I have formalized this less </a:t>
            </a:r>
            <a:r>
              <a:rPr lang="en-US" dirty="0"/>
              <a:t>conservative approach </a:t>
            </a:r>
            <a:r>
              <a:rPr lang="en-US" dirty="0" smtClean="0"/>
              <a:t>by comparing the chance of benefit and risk of harm with an </a:t>
            </a:r>
            <a:r>
              <a:rPr lang="en-US" dirty="0"/>
              <a:t>odds ratio </a:t>
            </a:r>
            <a:r>
              <a:rPr lang="en-US" dirty="0" smtClean="0"/>
              <a:t>(</a:t>
            </a:r>
            <a:r>
              <a:rPr lang="en-US" dirty="0"/>
              <a:t>odds of benefit to odds of harm</a:t>
            </a:r>
            <a:r>
              <a:rPr lang="en-US" dirty="0" smtClean="0"/>
              <a:t>).</a:t>
            </a:r>
          </a:p>
          <a:p>
            <a:pPr marL="881063" lvl="2" indent="-271463">
              <a:lnSpc>
                <a:spcPct val="99000"/>
              </a:lnSpc>
            </a:pPr>
            <a:r>
              <a:rPr lang="en-AU" dirty="0" smtClean="0"/>
              <a:t>If the odds ratio is &gt;66, you may declare the effect beneficial.</a:t>
            </a: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20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48" y="94233"/>
            <a:ext cx="8912225" cy="6575127"/>
          </a:xfrm>
        </p:spPr>
        <p:txBody>
          <a:bodyPr/>
          <a:lstStyle/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When an effect has no obvious benefit or harm (e.g., a comparison of males and females), the inference is only about whether the effect could be </a:t>
            </a:r>
            <a:r>
              <a:rPr lang="en-US" dirty="0" smtClean="0">
                <a:solidFill>
                  <a:srgbClr val="0000FF"/>
                </a:solidFill>
              </a:rPr>
              <a:t>substantially positive or negative</a:t>
            </a:r>
            <a:r>
              <a:rPr lang="en-US" dirty="0" smtClean="0"/>
              <a:t>.</a:t>
            </a:r>
          </a:p>
          <a:p>
            <a:pPr marL="881063" lvl="2" indent="-271463">
              <a:lnSpc>
                <a:spcPct val="99000"/>
              </a:lnSpc>
            </a:pPr>
            <a:r>
              <a:rPr lang="en-US" dirty="0" smtClean="0"/>
              <a:t>For such </a:t>
            </a:r>
            <a:r>
              <a:rPr lang="en-US" dirty="0" smtClean="0">
                <a:solidFill>
                  <a:srgbClr val="0000FF"/>
                </a:solidFill>
              </a:rPr>
              <a:t>non-clinical inferences</a:t>
            </a:r>
            <a:r>
              <a:rPr lang="en-US" dirty="0" smtClean="0"/>
              <a:t>, use a symmetrical confidence interval, usually 90%, to decide whether the effect is clear.</a:t>
            </a:r>
          </a:p>
          <a:p>
            <a:pPr marL="881063" lvl="2" indent="-271463">
              <a:lnSpc>
                <a:spcPct val="99000"/>
              </a:lnSpc>
            </a:pPr>
            <a:r>
              <a:rPr lang="en-US" dirty="0" smtClean="0"/>
              <a:t>You can also use </a:t>
            </a:r>
            <a:r>
              <a:rPr lang="en-US" dirty="0" smtClean="0"/>
              <a:t>the chances </a:t>
            </a:r>
            <a:r>
              <a:rPr lang="en-US" dirty="0" smtClean="0"/>
              <a:t>that the effect is </a:t>
            </a:r>
            <a:r>
              <a:rPr lang="en-US" dirty="0" smtClean="0"/>
              <a:t>substantially positive or </a:t>
            </a:r>
            <a:r>
              <a:rPr lang="en-US" dirty="0" smtClean="0"/>
              <a:t>negative.  One of these has to be &lt;</a:t>
            </a:r>
            <a:r>
              <a:rPr lang="en-US" dirty="0" smtClean="0"/>
              <a:t>5% for the effect to be </a:t>
            </a:r>
            <a:r>
              <a:rPr lang="en-US" dirty="0" smtClean="0"/>
              <a:t>clear.</a:t>
            </a: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Examples of ways to report </a:t>
            </a:r>
            <a:r>
              <a:rPr lang="en-US" b="1" dirty="0" smtClean="0">
                <a:solidFill>
                  <a:srgbClr val="0000FF"/>
                </a:solidFill>
              </a:rPr>
              <a:t>magnitude-based inferences</a:t>
            </a:r>
            <a:r>
              <a:rPr lang="en-US" dirty="0" smtClean="0"/>
              <a:t>: </a:t>
            </a:r>
            <a:endParaRPr lang="en-US" dirty="0" smtClean="0"/>
          </a:p>
          <a:p>
            <a:pPr marL="881063" lvl="2" indent="-271463">
              <a:lnSpc>
                <a:spcPct val="99000"/>
              </a:lnSpc>
            </a:pPr>
            <a:r>
              <a:rPr lang="en-US" i="1" dirty="0" smtClean="0"/>
              <a:t>possibly small benefit</a:t>
            </a:r>
          </a:p>
          <a:p>
            <a:pPr marL="881063" lvl="2" indent="-271463">
              <a:lnSpc>
                <a:spcPct val="99000"/>
              </a:lnSpc>
            </a:pPr>
            <a:r>
              <a:rPr lang="en-US" i="1" dirty="0" smtClean="0"/>
              <a:t>likely moderately harmful</a:t>
            </a:r>
          </a:p>
          <a:p>
            <a:pPr marL="881063" lvl="2" indent="-271463">
              <a:lnSpc>
                <a:spcPct val="99000"/>
              </a:lnSpc>
            </a:pPr>
            <a:r>
              <a:rPr lang="en-US" i="1" dirty="0" smtClean="0"/>
              <a:t>a </a:t>
            </a:r>
            <a:r>
              <a:rPr lang="en-US" i="1" dirty="0" smtClean="0"/>
              <a:t>trivial difference, clear </a:t>
            </a:r>
            <a:r>
              <a:rPr lang="en-US" i="1" dirty="0" smtClean="0"/>
              <a:t>at the 99% </a:t>
            </a:r>
            <a:r>
              <a:rPr lang="en-US" i="1" dirty="0" smtClean="0"/>
              <a:t>level</a:t>
            </a:r>
            <a:endParaRPr lang="en-US" i="1" dirty="0" smtClean="0"/>
          </a:p>
          <a:p>
            <a:pPr marL="881063" lvl="2" indent="-271463">
              <a:lnSpc>
                <a:spcPct val="99000"/>
              </a:lnSpc>
            </a:pPr>
            <a:r>
              <a:rPr lang="en-US" i="1" dirty="0" smtClean="0"/>
              <a:t>a trivial-moderate increase</a:t>
            </a:r>
            <a:r>
              <a:rPr lang="en-US" dirty="0" smtClean="0"/>
              <a:t> [the lower and upper confidence limits</a:t>
            </a:r>
            <a:r>
              <a:rPr lang="en-US" dirty="0" smtClean="0"/>
              <a:t>]</a:t>
            </a:r>
          </a:p>
          <a:p>
            <a:pPr marL="881063" lvl="2" indent="-271463">
              <a:lnSpc>
                <a:spcPct val="99000"/>
              </a:lnSpc>
            </a:pPr>
            <a:r>
              <a:rPr lang="en-AU" i="1" dirty="0" smtClean="0"/>
              <a:t>a small but unclear effect–more data are needed.</a:t>
            </a:r>
            <a:endParaRPr lang="en-US" i="1" dirty="0" smtClean="0"/>
          </a:p>
          <a:p>
            <a:pPr marL="588963" lvl="1" indent="-271463">
              <a:lnSpc>
                <a:spcPct val="99000"/>
              </a:lnSpc>
            </a:pPr>
            <a:r>
              <a:rPr lang="en-US" dirty="0" smtClean="0"/>
              <a:t>Whatever, you should </a:t>
            </a:r>
            <a:r>
              <a:rPr lang="en-US" dirty="0" smtClean="0"/>
              <a:t>show </a:t>
            </a:r>
            <a:r>
              <a:rPr lang="en-US" dirty="0" smtClean="0">
                <a:solidFill>
                  <a:srgbClr val="0000FF"/>
                </a:solidFill>
              </a:rPr>
              <a:t>confidence limits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interpret </a:t>
            </a:r>
            <a:r>
              <a:rPr lang="en-US" dirty="0" smtClean="0">
                <a:solidFill>
                  <a:srgbClr val="0000FF"/>
                </a:solidFill>
              </a:rPr>
              <a:t>the uncertainty</a:t>
            </a:r>
            <a:r>
              <a:rPr lang="en-US" dirty="0" smtClean="0"/>
              <a:t> in a </a:t>
            </a:r>
            <a:r>
              <a:rPr lang="en-US" dirty="0" smtClean="0"/>
              <a:t>way readers (especially coaches and athletes) can </a:t>
            </a:r>
            <a:r>
              <a:rPr lang="en-US" dirty="0" smtClean="0"/>
              <a:t>understand. </a:t>
            </a:r>
          </a:p>
          <a:p>
            <a:pPr marL="588963" lvl="1" indent="-271463">
              <a:lnSpc>
                <a:spcPct val="99000"/>
              </a:lnSpc>
            </a:pP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endParaRPr lang="en-US" dirty="0" smtClean="0"/>
          </a:p>
          <a:p>
            <a:pPr marL="588963" lvl="1" indent="-271463">
              <a:lnSpc>
                <a:spcPct val="99000"/>
              </a:lnSpc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.1|6.1|10.4|1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7.1|9.5|25.5|13.9|5.6|1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0.5|7.6|19.6|18.5|1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8.3|3.7|11.8|11|3.3|14.9|4.6|7.8|11.2|15.5|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37.5|15.2|3.5|2.1|6.8|4.9|3.5|3.8|7.8|3.7|2.5|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8.6|4.1|11.1|6.6|9.1|13.7|1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3|5.4|3.1|1.4|7.1|12.7|1.8|1.8|2.8|2|1.2|3.2|7.6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1|5|21.3|12.2|15.2|11.1|4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|6.2|3.3|2.9|4.1|4.9|5.6|3.1|4.5|15.9|7.6|1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5.3|5.4|4.8|8.9|8.5|6.3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9.4|2.8|2.8|1.9|2.1|4.1|8.7|10.5|7.7|5.4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4|17.4|5.8|9.5|11.1|6.2|7.7|8.2|14.1|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2|9.4|4.8|3|2.4|9.4|4.1|2.2|16.8|7.5|5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7|7.4|9.8|11.9|3.4|11.9|6|5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3|9.8|8|1.7|7.3|7.8|3|1.4|1.5|7|10.8|5.7|1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0.4|5|4.4|2.5|3.6|4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9|12.1|10.7|13|14.7|12.3|5.5|7|6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2|9.3|9.3|7.3|12.6|6.8|1.9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|4.6|6.7|13.5|11.3|1.7|2.6|6.6|9.7|3.5|11|1.3|1.1|2.3|10|5.9|0.8|0.9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7|15.5|16|7.8|7.3|3.7|10.5|5.1|8.8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7|15.5|16|7.8|7.3|3.7|10.5|5.1|8.8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9.9|9.4|5.1|3.8|2.5|2.9|1.5|2.6|10.3|3.2|7.7|3|6.6|1.4|2.5|5.3|3.2|7.5|8.2|3.3|2.7|4.3|1.3|4.3|1.9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6|2.4|9.6|7.5|19.3|4.3|14.9|10.3|19.1|1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6|2.4|9.6|7.5|19.3|4.3|14.9|10.3|19.1|1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|17.9|19|11.7|19.5|33.6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CBCBCB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E2E2"/>
      </a:accent5>
      <a:accent6>
        <a:srgbClr val="AEAEAE"/>
      </a:accent6>
      <a:hlink>
        <a:srgbClr val="4D4D4D"/>
      </a:hlink>
      <a:folHlink>
        <a:srgbClr val="86868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82983</TotalTime>
  <Words>3413</Words>
  <Application>Microsoft Office PowerPoint</Application>
  <PresentationFormat>On-screen Show (4:3)</PresentationFormat>
  <Paragraphs>480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Will Hopkins  (will@clear.net.nz, sportsci.org/will) Victoria University, Melbourne, Australia</vt:lpstr>
      <vt:lpstr>Making Inferences (Decisions or Conclusions)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Magnitudes of Effect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Inferences When Monitoring Individual Athletes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Models and Effect Magnitudes for Research, Clinical and Practical Applications</dc:title>
  <dc:creator>Will Hopkins</dc:creator>
  <cp:lastModifiedBy>Will Hopkins</cp:lastModifiedBy>
  <cp:revision>723</cp:revision>
  <cp:lastPrinted>2001-02-09T23:28:35Z</cp:lastPrinted>
  <dcterms:created xsi:type="dcterms:W3CDTF">2000-10-24T19:26:03Z</dcterms:created>
  <dcterms:modified xsi:type="dcterms:W3CDTF">2015-05-14T00:37:19Z</dcterms:modified>
</cp:coreProperties>
</file>